
<file path=[Content_Types].xml><?xml version="1.0" encoding="utf-8"?>
<Types xmlns="http://schemas.openxmlformats.org/package/2006/content-types">
  <Default Extension="png" ContentType="image/png"/>
  <Default Extension="jpeg" ContentType="image/jpeg"/>
  <Default Extension="mov" ContentType="video/quicktime"/>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28" autoAdjust="0"/>
    <p:restoredTop sz="94660"/>
  </p:normalViewPr>
  <p:slideViewPr>
    <p:cSldViewPr snapToGrid="0">
      <p:cViewPr varScale="1">
        <p:scale>
          <a:sx n="61" d="100"/>
          <a:sy n="61" d="100"/>
        </p:scale>
        <p:origin x="78"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4C7BC8-9D85-43CE-97F9-67753510E750}" type="doc">
      <dgm:prSet loTypeId="urn:microsoft.com/office/officeart/2005/8/layout/arrow2" loCatId="process" qsTypeId="urn:microsoft.com/office/officeart/2005/8/quickstyle/simple2" qsCatId="simple" csTypeId="urn:microsoft.com/office/officeart/2005/8/colors/colorful2" csCatId="colorful" phldr="1"/>
      <dgm:spPr/>
    </dgm:pt>
    <dgm:pt modelId="{6E4CFAEF-C99D-43CB-BD44-9124C3B055A3}">
      <dgm:prSet phldrT="[Text]"/>
      <dgm:spPr/>
      <dgm:t>
        <a:bodyPr/>
        <a:lstStyle/>
        <a:p>
          <a:r>
            <a:rPr lang="en-US" dirty="0" smtClean="0"/>
            <a:t>Head of fetus pushes against cervix</a:t>
          </a:r>
          <a:endParaRPr lang="en-US" dirty="0"/>
        </a:p>
      </dgm:t>
    </dgm:pt>
    <dgm:pt modelId="{DAE3AC67-54C7-4136-9434-C1C3F36C7390}" type="parTrans" cxnId="{3F87EB8E-E4A5-4930-B687-6A920EB7F8C0}">
      <dgm:prSet/>
      <dgm:spPr/>
      <dgm:t>
        <a:bodyPr/>
        <a:lstStyle/>
        <a:p>
          <a:endParaRPr lang="en-US"/>
        </a:p>
      </dgm:t>
    </dgm:pt>
    <dgm:pt modelId="{935749D7-8A7F-4A1B-9AFC-0A4F47D7A05E}" type="sibTrans" cxnId="{3F87EB8E-E4A5-4930-B687-6A920EB7F8C0}">
      <dgm:prSet/>
      <dgm:spPr/>
      <dgm:t>
        <a:bodyPr/>
        <a:lstStyle/>
        <a:p>
          <a:endParaRPr lang="en-US"/>
        </a:p>
      </dgm:t>
    </dgm:pt>
    <dgm:pt modelId="{5F9CD516-6687-402C-8238-5C817A7DD0EA}">
      <dgm:prSet phldrT="[Text]"/>
      <dgm:spPr/>
      <dgm:t>
        <a:bodyPr/>
        <a:lstStyle/>
        <a:p>
          <a:r>
            <a:rPr lang="en-US" dirty="0" smtClean="0"/>
            <a:t>Signal is sent to the brain to secrete oxytocin</a:t>
          </a:r>
          <a:endParaRPr lang="en-US" dirty="0"/>
        </a:p>
      </dgm:t>
    </dgm:pt>
    <dgm:pt modelId="{32A76C53-348F-434D-BCD8-247AA77D4D63}" type="parTrans" cxnId="{4DBBB82B-D807-4E55-83AA-52A7E4ECB10B}">
      <dgm:prSet/>
      <dgm:spPr/>
      <dgm:t>
        <a:bodyPr/>
        <a:lstStyle/>
        <a:p>
          <a:endParaRPr lang="en-US"/>
        </a:p>
      </dgm:t>
    </dgm:pt>
    <dgm:pt modelId="{4BDA0D50-A270-4546-BECA-32C9CB50140D}" type="sibTrans" cxnId="{4DBBB82B-D807-4E55-83AA-52A7E4ECB10B}">
      <dgm:prSet/>
      <dgm:spPr/>
      <dgm:t>
        <a:bodyPr/>
        <a:lstStyle/>
        <a:p>
          <a:endParaRPr lang="en-US"/>
        </a:p>
      </dgm:t>
    </dgm:pt>
    <dgm:pt modelId="{60234783-636E-4549-B56F-CCF669B8A8DE}">
      <dgm:prSet phldrT="[Text]"/>
      <dgm:spPr/>
      <dgm:t>
        <a:bodyPr/>
        <a:lstStyle/>
        <a:p>
          <a:r>
            <a:rPr lang="en-US" dirty="0" smtClean="0"/>
            <a:t>Oxytocin stimulates uterine contractions and pushes fetus toward cervix</a:t>
          </a:r>
          <a:endParaRPr lang="en-US" dirty="0"/>
        </a:p>
      </dgm:t>
    </dgm:pt>
    <dgm:pt modelId="{0C18FE26-49AD-4A73-B945-1E1994C0AD5C}" type="parTrans" cxnId="{88D0124D-02CD-40CD-BAD4-CD32231A2AE6}">
      <dgm:prSet/>
      <dgm:spPr/>
      <dgm:t>
        <a:bodyPr/>
        <a:lstStyle/>
        <a:p>
          <a:endParaRPr lang="en-US"/>
        </a:p>
      </dgm:t>
    </dgm:pt>
    <dgm:pt modelId="{1DADEFA4-633B-41BC-8CC3-1FA098CE7593}" type="sibTrans" cxnId="{88D0124D-02CD-40CD-BAD4-CD32231A2AE6}">
      <dgm:prSet/>
      <dgm:spPr/>
      <dgm:t>
        <a:bodyPr/>
        <a:lstStyle/>
        <a:p>
          <a:endParaRPr lang="en-US"/>
        </a:p>
      </dgm:t>
    </dgm:pt>
    <dgm:pt modelId="{1EC2F9A0-3781-4817-8D90-2678856E0252}" type="pres">
      <dgm:prSet presAssocID="{B34C7BC8-9D85-43CE-97F9-67753510E750}" presName="arrowDiagram" presStyleCnt="0">
        <dgm:presLayoutVars>
          <dgm:chMax val="5"/>
          <dgm:dir/>
          <dgm:resizeHandles val="exact"/>
        </dgm:presLayoutVars>
      </dgm:prSet>
      <dgm:spPr/>
    </dgm:pt>
    <dgm:pt modelId="{4E8E016C-D0AA-46DD-A672-FDC207C97388}" type="pres">
      <dgm:prSet presAssocID="{B34C7BC8-9D85-43CE-97F9-67753510E750}" presName="arrow" presStyleLbl="bgShp" presStyleIdx="0" presStyleCnt="1"/>
      <dgm:spPr/>
    </dgm:pt>
    <dgm:pt modelId="{08FA7733-2DCC-4165-8E75-800E68C62083}" type="pres">
      <dgm:prSet presAssocID="{B34C7BC8-9D85-43CE-97F9-67753510E750}" presName="arrowDiagram3" presStyleCnt="0"/>
      <dgm:spPr/>
    </dgm:pt>
    <dgm:pt modelId="{0FE3EB55-A71E-49C2-BBEB-DED3CFEB35D2}" type="pres">
      <dgm:prSet presAssocID="{6E4CFAEF-C99D-43CB-BD44-9124C3B055A3}" presName="bullet3a" presStyleLbl="node1" presStyleIdx="0" presStyleCnt="3"/>
      <dgm:spPr/>
    </dgm:pt>
    <dgm:pt modelId="{5ADFAEA3-0BAE-4ED4-8AA4-BE60ECE89E17}" type="pres">
      <dgm:prSet presAssocID="{6E4CFAEF-C99D-43CB-BD44-9124C3B055A3}" presName="textBox3a" presStyleLbl="revTx" presStyleIdx="0" presStyleCnt="3">
        <dgm:presLayoutVars>
          <dgm:bulletEnabled val="1"/>
        </dgm:presLayoutVars>
      </dgm:prSet>
      <dgm:spPr/>
      <dgm:t>
        <a:bodyPr/>
        <a:lstStyle/>
        <a:p>
          <a:endParaRPr lang="en-US"/>
        </a:p>
      </dgm:t>
    </dgm:pt>
    <dgm:pt modelId="{00E7C85C-9A66-49BD-8683-E94F4F706286}" type="pres">
      <dgm:prSet presAssocID="{5F9CD516-6687-402C-8238-5C817A7DD0EA}" presName="bullet3b" presStyleLbl="node1" presStyleIdx="1" presStyleCnt="3"/>
      <dgm:spPr/>
    </dgm:pt>
    <dgm:pt modelId="{0ECE7532-4A43-45D0-BF9C-3C564EBE407F}" type="pres">
      <dgm:prSet presAssocID="{5F9CD516-6687-402C-8238-5C817A7DD0EA}" presName="textBox3b" presStyleLbl="revTx" presStyleIdx="1" presStyleCnt="3">
        <dgm:presLayoutVars>
          <dgm:bulletEnabled val="1"/>
        </dgm:presLayoutVars>
      </dgm:prSet>
      <dgm:spPr/>
      <dgm:t>
        <a:bodyPr/>
        <a:lstStyle/>
        <a:p>
          <a:endParaRPr lang="en-US"/>
        </a:p>
      </dgm:t>
    </dgm:pt>
    <dgm:pt modelId="{C8D96533-3356-40AA-A4F2-2148534D0607}" type="pres">
      <dgm:prSet presAssocID="{60234783-636E-4549-B56F-CCF669B8A8DE}" presName="bullet3c" presStyleLbl="node1" presStyleIdx="2" presStyleCnt="3"/>
      <dgm:spPr/>
    </dgm:pt>
    <dgm:pt modelId="{7ACE981A-9840-4777-856D-4C1960B07AB2}" type="pres">
      <dgm:prSet presAssocID="{60234783-636E-4549-B56F-CCF669B8A8DE}" presName="textBox3c" presStyleLbl="revTx" presStyleIdx="2" presStyleCnt="3">
        <dgm:presLayoutVars>
          <dgm:bulletEnabled val="1"/>
        </dgm:presLayoutVars>
      </dgm:prSet>
      <dgm:spPr/>
      <dgm:t>
        <a:bodyPr/>
        <a:lstStyle/>
        <a:p>
          <a:endParaRPr lang="en-US"/>
        </a:p>
      </dgm:t>
    </dgm:pt>
  </dgm:ptLst>
  <dgm:cxnLst>
    <dgm:cxn modelId="{88D0124D-02CD-40CD-BAD4-CD32231A2AE6}" srcId="{B34C7BC8-9D85-43CE-97F9-67753510E750}" destId="{60234783-636E-4549-B56F-CCF669B8A8DE}" srcOrd="2" destOrd="0" parTransId="{0C18FE26-49AD-4A73-B945-1E1994C0AD5C}" sibTransId="{1DADEFA4-633B-41BC-8CC3-1FA098CE7593}"/>
    <dgm:cxn modelId="{3F87EB8E-E4A5-4930-B687-6A920EB7F8C0}" srcId="{B34C7BC8-9D85-43CE-97F9-67753510E750}" destId="{6E4CFAEF-C99D-43CB-BD44-9124C3B055A3}" srcOrd="0" destOrd="0" parTransId="{DAE3AC67-54C7-4136-9434-C1C3F36C7390}" sibTransId="{935749D7-8A7F-4A1B-9AFC-0A4F47D7A05E}"/>
    <dgm:cxn modelId="{4DBBB82B-D807-4E55-83AA-52A7E4ECB10B}" srcId="{B34C7BC8-9D85-43CE-97F9-67753510E750}" destId="{5F9CD516-6687-402C-8238-5C817A7DD0EA}" srcOrd="1" destOrd="0" parTransId="{32A76C53-348F-434D-BCD8-247AA77D4D63}" sibTransId="{4BDA0D50-A270-4546-BECA-32C9CB50140D}"/>
    <dgm:cxn modelId="{C8DDF420-B93F-4A34-88A1-3FC8845228F2}" type="presOf" srcId="{6E4CFAEF-C99D-43CB-BD44-9124C3B055A3}" destId="{5ADFAEA3-0BAE-4ED4-8AA4-BE60ECE89E17}" srcOrd="0" destOrd="0" presId="urn:microsoft.com/office/officeart/2005/8/layout/arrow2"/>
    <dgm:cxn modelId="{1BAC3EF4-9639-440B-934F-EEADE6E2C87A}" type="presOf" srcId="{5F9CD516-6687-402C-8238-5C817A7DD0EA}" destId="{0ECE7532-4A43-45D0-BF9C-3C564EBE407F}" srcOrd="0" destOrd="0" presId="urn:microsoft.com/office/officeart/2005/8/layout/arrow2"/>
    <dgm:cxn modelId="{B4A4CCC5-65C5-43E1-B16A-A83F9BF6CB58}" type="presOf" srcId="{60234783-636E-4549-B56F-CCF669B8A8DE}" destId="{7ACE981A-9840-4777-856D-4C1960B07AB2}" srcOrd="0" destOrd="0" presId="urn:microsoft.com/office/officeart/2005/8/layout/arrow2"/>
    <dgm:cxn modelId="{976C0633-C682-4769-A5D0-47C846A9B0B8}" type="presOf" srcId="{B34C7BC8-9D85-43CE-97F9-67753510E750}" destId="{1EC2F9A0-3781-4817-8D90-2678856E0252}" srcOrd="0" destOrd="0" presId="urn:microsoft.com/office/officeart/2005/8/layout/arrow2"/>
    <dgm:cxn modelId="{8D0D8F79-2AFB-4D01-B786-D30DD53A5FF6}" type="presParOf" srcId="{1EC2F9A0-3781-4817-8D90-2678856E0252}" destId="{4E8E016C-D0AA-46DD-A672-FDC207C97388}" srcOrd="0" destOrd="0" presId="urn:microsoft.com/office/officeart/2005/8/layout/arrow2"/>
    <dgm:cxn modelId="{E9674E26-BB08-4FCF-891A-17931869804E}" type="presParOf" srcId="{1EC2F9A0-3781-4817-8D90-2678856E0252}" destId="{08FA7733-2DCC-4165-8E75-800E68C62083}" srcOrd="1" destOrd="0" presId="urn:microsoft.com/office/officeart/2005/8/layout/arrow2"/>
    <dgm:cxn modelId="{48F4A943-C902-4476-B90C-89AE830B22D5}" type="presParOf" srcId="{08FA7733-2DCC-4165-8E75-800E68C62083}" destId="{0FE3EB55-A71E-49C2-BBEB-DED3CFEB35D2}" srcOrd="0" destOrd="0" presId="urn:microsoft.com/office/officeart/2005/8/layout/arrow2"/>
    <dgm:cxn modelId="{58AE5E2F-7BA8-4511-BD44-C4102C86A87E}" type="presParOf" srcId="{08FA7733-2DCC-4165-8E75-800E68C62083}" destId="{5ADFAEA3-0BAE-4ED4-8AA4-BE60ECE89E17}" srcOrd="1" destOrd="0" presId="urn:microsoft.com/office/officeart/2005/8/layout/arrow2"/>
    <dgm:cxn modelId="{BCCA09AC-1773-414E-A679-F56F9D0D4EA7}" type="presParOf" srcId="{08FA7733-2DCC-4165-8E75-800E68C62083}" destId="{00E7C85C-9A66-49BD-8683-E94F4F706286}" srcOrd="2" destOrd="0" presId="urn:microsoft.com/office/officeart/2005/8/layout/arrow2"/>
    <dgm:cxn modelId="{57BD790D-AD74-4D74-866C-FC53B51BAB8C}" type="presParOf" srcId="{08FA7733-2DCC-4165-8E75-800E68C62083}" destId="{0ECE7532-4A43-45D0-BF9C-3C564EBE407F}" srcOrd="3" destOrd="0" presId="urn:microsoft.com/office/officeart/2005/8/layout/arrow2"/>
    <dgm:cxn modelId="{350AB91B-5CF6-4598-BEE5-1C6764A37D29}" type="presParOf" srcId="{08FA7733-2DCC-4165-8E75-800E68C62083}" destId="{C8D96533-3356-40AA-A4F2-2148534D0607}" srcOrd="4" destOrd="0" presId="urn:microsoft.com/office/officeart/2005/8/layout/arrow2"/>
    <dgm:cxn modelId="{C965402D-4DD8-409C-BC58-D9C9CCE9EB5D}" type="presParOf" srcId="{08FA7733-2DCC-4165-8E75-800E68C62083}" destId="{7ACE981A-9840-4777-856D-4C1960B07AB2}" srcOrd="5"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48483D2-CC92-4110-AACF-A2CED6A880AC}" type="doc">
      <dgm:prSet loTypeId="urn:microsoft.com/office/officeart/2005/8/layout/arrow3" loCatId="relationship" qsTypeId="urn:microsoft.com/office/officeart/2005/8/quickstyle/3d1" qsCatId="3D" csTypeId="urn:microsoft.com/office/officeart/2005/8/colors/colorful4" csCatId="colorful" phldr="1"/>
      <dgm:spPr/>
      <dgm:t>
        <a:bodyPr/>
        <a:lstStyle/>
        <a:p>
          <a:endParaRPr lang="en-US"/>
        </a:p>
      </dgm:t>
    </dgm:pt>
    <dgm:pt modelId="{20B0A514-DE44-4135-84D4-90FAFBFF00DC}">
      <dgm:prSet phldrT="[Text]"/>
      <dgm:spPr/>
      <dgm:t>
        <a:bodyPr/>
        <a:lstStyle/>
        <a:p>
          <a:r>
            <a:rPr lang="en-US" dirty="0" smtClean="0"/>
            <a:t>Too hot, the a/c kicks in and cools the room down</a:t>
          </a:r>
          <a:endParaRPr lang="en-US" dirty="0"/>
        </a:p>
      </dgm:t>
    </dgm:pt>
    <dgm:pt modelId="{2E431581-609F-4EF0-BF22-60DAA320A45C}" type="parTrans" cxnId="{472E5DEB-F22D-4056-876D-B138C70672D6}">
      <dgm:prSet/>
      <dgm:spPr/>
      <dgm:t>
        <a:bodyPr/>
        <a:lstStyle/>
        <a:p>
          <a:endParaRPr lang="en-US"/>
        </a:p>
      </dgm:t>
    </dgm:pt>
    <dgm:pt modelId="{AA748DD8-C36A-413C-A2FA-4A5D914F1E8C}" type="sibTrans" cxnId="{472E5DEB-F22D-4056-876D-B138C70672D6}">
      <dgm:prSet/>
      <dgm:spPr/>
      <dgm:t>
        <a:bodyPr/>
        <a:lstStyle/>
        <a:p>
          <a:endParaRPr lang="en-US"/>
        </a:p>
      </dgm:t>
    </dgm:pt>
    <dgm:pt modelId="{A130D777-165D-404F-9F4C-43C1730C1A21}">
      <dgm:prSet phldrT="[Text]"/>
      <dgm:spPr/>
      <dgm:t>
        <a:bodyPr/>
        <a:lstStyle/>
        <a:p>
          <a:r>
            <a:rPr lang="en-US" dirty="0" smtClean="0"/>
            <a:t>Too cold, the heat kicks in and heats up the room</a:t>
          </a:r>
          <a:endParaRPr lang="en-US" dirty="0"/>
        </a:p>
      </dgm:t>
    </dgm:pt>
    <dgm:pt modelId="{2E9BA35D-D9EE-440E-B393-4B754DBE1E78}" type="parTrans" cxnId="{87F34DA8-38B8-4D33-A018-27E8E5747E2D}">
      <dgm:prSet/>
      <dgm:spPr/>
      <dgm:t>
        <a:bodyPr/>
        <a:lstStyle/>
        <a:p>
          <a:endParaRPr lang="en-US"/>
        </a:p>
      </dgm:t>
    </dgm:pt>
    <dgm:pt modelId="{DBF84DCC-6CB5-4147-A507-D5AC2A778329}" type="sibTrans" cxnId="{87F34DA8-38B8-4D33-A018-27E8E5747E2D}">
      <dgm:prSet/>
      <dgm:spPr/>
      <dgm:t>
        <a:bodyPr/>
        <a:lstStyle/>
        <a:p>
          <a:endParaRPr lang="en-US"/>
        </a:p>
      </dgm:t>
    </dgm:pt>
    <dgm:pt modelId="{8585BC32-65D6-420A-8E95-D890CAE2D789}" type="pres">
      <dgm:prSet presAssocID="{548483D2-CC92-4110-AACF-A2CED6A880AC}" presName="compositeShape" presStyleCnt="0">
        <dgm:presLayoutVars>
          <dgm:chMax val="2"/>
          <dgm:dir/>
          <dgm:resizeHandles val="exact"/>
        </dgm:presLayoutVars>
      </dgm:prSet>
      <dgm:spPr/>
      <dgm:t>
        <a:bodyPr/>
        <a:lstStyle/>
        <a:p>
          <a:endParaRPr lang="en-US"/>
        </a:p>
      </dgm:t>
    </dgm:pt>
    <dgm:pt modelId="{0F540F06-A9E6-4483-B84B-173EFF11431B}" type="pres">
      <dgm:prSet presAssocID="{548483D2-CC92-4110-AACF-A2CED6A880AC}" presName="divider" presStyleLbl="fgShp" presStyleIdx="0" presStyleCnt="1"/>
      <dgm:spPr/>
    </dgm:pt>
    <dgm:pt modelId="{AF6D8019-8558-4C7F-ACD1-8ECDC9E33872}" type="pres">
      <dgm:prSet presAssocID="{20B0A514-DE44-4135-84D4-90FAFBFF00DC}" presName="downArrow" presStyleLbl="node1" presStyleIdx="0" presStyleCnt="2"/>
      <dgm:spPr/>
    </dgm:pt>
    <dgm:pt modelId="{2B878A7E-D808-4A44-941C-7BA4BA7EA221}" type="pres">
      <dgm:prSet presAssocID="{20B0A514-DE44-4135-84D4-90FAFBFF00DC}" presName="downArrowText" presStyleLbl="revTx" presStyleIdx="0" presStyleCnt="2">
        <dgm:presLayoutVars>
          <dgm:bulletEnabled val="1"/>
        </dgm:presLayoutVars>
      </dgm:prSet>
      <dgm:spPr/>
      <dgm:t>
        <a:bodyPr/>
        <a:lstStyle/>
        <a:p>
          <a:endParaRPr lang="en-US"/>
        </a:p>
      </dgm:t>
    </dgm:pt>
    <dgm:pt modelId="{0F5954F1-B03A-48C6-8298-1FAB3DFB8622}" type="pres">
      <dgm:prSet presAssocID="{A130D777-165D-404F-9F4C-43C1730C1A21}" presName="upArrow" presStyleLbl="node1" presStyleIdx="1" presStyleCnt="2"/>
      <dgm:spPr/>
    </dgm:pt>
    <dgm:pt modelId="{A1EE7AE9-0ABC-4CDC-BDB6-9CDA136598F4}" type="pres">
      <dgm:prSet presAssocID="{A130D777-165D-404F-9F4C-43C1730C1A21}" presName="upArrowText" presStyleLbl="revTx" presStyleIdx="1" presStyleCnt="2">
        <dgm:presLayoutVars>
          <dgm:bulletEnabled val="1"/>
        </dgm:presLayoutVars>
      </dgm:prSet>
      <dgm:spPr/>
      <dgm:t>
        <a:bodyPr/>
        <a:lstStyle/>
        <a:p>
          <a:endParaRPr lang="en-US"/>
        </a:p>
      </dgm:t>
    </dgm:pt>
  </dgm:ptLst>
  <dgm:cxnLst>
    <dgm:cxn modelId="{472E5DEB-F22D-4056-876D-B138C70672D6}" srcId="{548483D2-CC92-4110-AACF-A2CED6A880AC}" destId="{20B0A514-DE44-4135-84D4-90FAFBFF00DC}" srcOrd="0" destOrd="0" parTransId="{2E431581-609F-4EF0-BF22-60DAA320A45C}" sibTransId="{AA748DD8-C36A-413C-A2FA-4A5D914F1E8C}"/>
    <dgm:cxn modelId="{60942FE1-F261-4C33-B07D-D7165D89B4C8}" type="presOf" srcId="{548483D2-CC92-4110-AACF-A2CED6A880AC}" destId="{8585BC32-65D6-420A-8E95-D890CAE2D789}" srcOrd="0" destOrd="0" presId="urn:microsoft.com/office/officeart/2005/8/layout/arrow3"/>
    <dgm:cxn modelId="{DE107191-0C66-49C3-BB7A-FF3FE8F723A7}" type="presOf" srcId="{A130D777-165D-404F-9F4C-43C1730C1A21}" destId="{A1EE7AE9-0ABC-4CDC-BDB6-9CDA136598F4}" srcOrd="0" destOrd="0" presId="urn:microsoft.com/office/officeart/2005/8/layout/arrow3"/>
    <dgm:cxn modelId="{87F34DA8-38B8-4D33-A018-27E8E5747E2D}" srcId="{548483D2-CC92-4110-AACF-A2CED6A880AC}" destId="{A130D777-165D-404F-9F4C-43C1730C1A21}" srcOrd="1" destOrd="0" parTransId="{2E9BA35D-D9EE-440E-B393-4B754DBE1E78}" sibTransId="{DBF84DCC-6CB5-4147-A507-D5AC2A778329}"/>
    <dgm:cxn modelId="{E73A4801-ED0F-465B-B53D-BA7B40BC2742}" type="presOf" srcId="{20B0A514-DE44-4135-84D4-90FAFBFF00DC}" destId="{2B878A7E-D808-4A44-941C-7BA4BA7EA221}" srcOrd="0" destOrd="0" presId="urn:microsoft.com/office/officeart/2005/8/layout/arrow3"/>
    <dgm:cxn modelId="{0D04CB5F-4A6D-4B96-8800-5622325554E2}" type="presParOf" srcId="{8585BC32-65D6-420A-8E95-D890CAE2D789}" destId="{0F540F06-A9E6-4483-B84B-173EFF11431B}" srcOrd="0" destOrd="0" presId="urn:microsoft.com/office/officeart/2005/8/layout/arrow3"/>
    <dgm:cxn modelId="{71E28000-3595-4C49-A7FE-E8A57D15A6CA}" type="presParOf" srcId="{8585BC32-65D6-420A-8E95-D890CAE2D789}" destId="{AF6D8019-8558-4C7F-ACD1-8ECDC9E33872}" srcOrd="1" destOrd="0" presId="urn:microsoft.com/office/officeart/2005/8/layout/arrow3"/>
    <dgm:cxn modelId="{238573E7-8C72-4191-82AB-F28A81345CD5}" type="presParOf" srcId="{8585BC32-65D6-420A-8E95-D890CAE2D789}" destId="{2B878A7E-D808-4A44-941C-7BA4BA7EA221}" srcOrd="2" destOrd="0" presId="urn:microsoft.com/office/officeart/2005/8/layout/arrow3"/>
    <dgm:cxn modelId="{2FA537EF-7E67-40A1-AED8-1EB4D0A04E20}" type="presParOf" srcId="{8585BC32-65D6-420A-8E95-D890CAE2D789}" destId="{0F5954F1-B03A-48C6-8298-1FAB3DFB8622}" srcOrd="3" destOrd="0" presId="urn:microsoft.com/office/officeart/2005/8/layout/arrow3"/>
    <dgm:cxn modelId="{65E09B8F-0584-4117-AEF3-BD2ACDC08F54}" type="presParOf" srcId="{8585BC32-65D6-420A-8E95-D890CAE2D789}" destId="{A1EE7AE9-0ABC-4CDC-BDB6-9CDA136598F4}" srcOrd="4" destOrd="0" presId="urn:microsoft.com/office/officeart/2005/8/layout/arrow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8E016C-D0AA-46DD-A672-FDC207C97388}">
      <dsp:nvSpPr>
        <dsp:cNvPr id="0" name=""/>
        <dsp:cNvSpPr/>
      </dsp:nvSpPr>
      <dsp:spPr>
        <a:xfrm>
          <a:off x="0" y="948531"/>
          <a:ext cx="4864100" cy="3040062"/>
        </a:xfrm>
        <a:prstGeom prst="swooshArrow">
          <a:avLst>
            <a:gd name="adj1" fmla="val 25000"/>
            <a:gd name="adj2" fmla="val 25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FE3EB55-A71E-49C2-BBEB-DED3CFEB35D2}">
      <dsp:nvSpPr>
        <dsp:cNvPr id="0" name=""/>
        <dsp:cNvSpPr/>
      </dsp:nvSpPr>
      <dsp:spPr>
        <a:xfrm>
          <a:off x="617740" y="3046782"/>
          <a:ext cx="126466" cy="126466"/>
        </a:xfrm>
        <a:prstGeom prst="ellipse">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5ADFAEA3-0BAE-4ED4-8AA4-BE60ECE89E17}">
      <dsp:nvSpPr>
        <dsp:cNvPr id="0" name=""/>
        <dsp:cNvSpPr/>
      </dsp:nvSpPr>
      <dsp:spPr>
        <a:xfrm>
          <a:off x="680974" y="3110015"/>
          <a:ext cx="1133335" cy="8785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7012" tIns="0" rIns="0" bIns="0" numCol="1" spcCol="1270" anchor="t" anchorCtr="0">
          <a:noAutofit/>
        </a:bodyPr>
        <a:lstStyle/>
        <a:p>
          <a:pPr lvl="0" algn="l" defTabSz="666750">
            <a:lnSpc>
              <a:spcPct val="90000"/>
            </a:lnSpc>
            <a:spcBef>
              <a:spcPct val="0"/>
            </a:spcBef>
            <a:spcAft>
              <a:spcPct val="35000"/>
            </a:spcAft>
          </a:pPr>
          <a:r>
            <a:rPr lang="en-US" sz="1500" kern="1200" dirty="0" smtClean="0"/>
            <a:t>Head of fetus pushes against cervix</a:t>
          </a:r>
          <a:endParaRPr lang="en-US" sz="1500" kern="1200" dirty="0"/>
        </a:p>
      </dsp:txBody>
      <dsp:txXfrm>
        <a:off x="680974" y="3110015"/>
        <a:ext cx="1133335" cy="878578"/>
      </dsp:txXfrm>
    </dsp:sp>
    <dsp:sp modelId="{00E7C85C-9A66-49BD-8683-E94F4F706286}">
      <dsp:nvSpPr>
        <dsp:cNvPr id="0" name=""/>
        <dsp:cNvSpPr/>
      </dsp:nvSpPr>
      <dsp:spPr>
        <a:xfrm>
          <a:off x="1734051" y="2220493"/>
          <a:ext cx="228612" cy="228612"/>
        </a:xfrm>
        <a:prstGeom prst="ellipse">
          <a:avLst/>
        </a:prstGeom>
        <a:solidFill>
          <a:schemeClr val="accent2">
            <a:hueOff val="-727682"/>
            <a:satOff val="-41964"/>
            <a:lumOff val="4314"/>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0ECE7532-4A43-45D0-BF9C-3C564EBE407F}">
      <dsp:nvSpPr>
        <dsp:cNvPr id="0" name=""/>
        <dsp:cNvSpPr/>
      </dsp:nvSpPr>
      <dsp:spPr>
        <a:xfrm>
          <a:off x="1848358" y="2334799"/>
          <a:ext cx="1167384" cy="16537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137" tIns="0" rIns="0" bIns="0" numCol="1" spcCol="1270" anchor="t" anchorCtr="0">
          <a:noAutofit/>
        </a:bodyPr>
        <a:lstStyle/>
        <a:p>
          <a:pPr lvl="0" algn="l" defTabSz="666750">
            <a:lnSpc>
              <a:spcPct val="90000"/>
            </a:lnSpc>
            <a:spcBef>
              <a:spcPct val="0"/>
            </a:spcBef>
            <a:spcAft>
              <a:spcPct val="35000"/>
            </a:spcAft>
          </a:pPr>
          <a:r>
            <a:rPr lang="en-US" sz="1500" kern="1200" dirty="0" smtClean="0"/>
            <a:t>Signal is sent to the brain to secrete oxytocin</a:t>
          </a:r>
          <a:endParaRPr lang="en-US" sz="1500" kern="1200" dirty="0"/>
        </a:p>
      </dsp:txBody>
      <dsp:txXfrm>
        <a:off x="1848358" y="2334799"/>
        <a:ext cx="1167384" cy="1653793"/>
      </dsp:txXfrm>
    </dsp:sp>
    <dsp:sp modelId="{C8D96533-3356-40AA-A4F2-2148534D0607}">
      <dsp:nvSpPr>
        <dsp:cNvPr id="0" name=""/>
        <dsp:cNvSpPr/>
      </dsp:nvSpPr>
      <dsp:spPr>
        <a:xfrm>
          <a:off x="3076543" y="1717667"/>
          <a:ext cx="316166" cy="316166"/>
        </a:xfrm>
        <a:prstGeom prst="ellipse">
          <a:avLst/>
        </a:prstGeom>
        <a:solidFill>
          <a:schemeClr val="accent2">
            <a:hueOff val="-1455363"/>
            <a:satOff val="-83928"/>
            <a:lumOff val="8628"/>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7ACE981A-9840-4777-856D-4C1960B07AB2}">
      <dsp:nvSpPr>
        <dsp:cNvPr id="0" name=""/>
        <dsp:cNvSpPr/>
      </dsp:nvSpPr>
      <dsp:spPr>
        <a:xfrm>
          <a:off x="3234626" y="1875750"/>
          <a:ext cx="1167384" cy="21128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530" tIns="0" rIns="0" bIns="0" numCol="1" spcCol="1270" anchor="t" anchorCtr="0">
          <a:noAutofit/>
        </a:bodyPr>
        <a:lstStyle/>
        <a:p>
          <a:pPr lvl="0" algn="l" defTabSz="666750">
            <a:lnSpc>
              <a:spcPct val="90000"/>
            </a:lnSpc>
            <a:spcBef>
              <a:spcPct val="0"/>
            </a:spcBef>
            <a:spcAft>
              <a:spcPct val="35000"/>
            </a:spcAft>
          </a:pPr>
          <a:r>
            <a:rPr lang="en-US" sz="1500" kern="1200" dirty="0" smtClean="0"/>
            <a:t>Oxytocin stimulates uterine contractions and pushes fetus toward cervix</a:t>
          </a:r>
          <a:endParaRPr lang="en-US" sz="1500" kern="1200" dirty="0"/>
        </a:p>
      </dsp:txBody>
      <dsp:txXfrm>
        <a:off x="3234626" y="1875750"/>
        <a:ext cx="1167384" cy="211284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540F06-A9E6-4483-B84B-173EFF11431B}">
      <dsp:nvSpPr>
        <dsp:cNvPr id="0" name=""/>
        <dsp:cNvSpPr/>
      </dsp:nvSpPr>
      <dsp:spPr>
        <a:xfrm rot="21300000">
          <a:off x="17775" y="2167519"/>
          <a:ext cx="4447548" cy="602086"/>
        </a:xfrm>
        <a:prstGeom prst="mathMinus">
          <a:avLst/>
        </a:prstGeom>
        <a:solidFill>
          <a:schemeClr val="accent4">
            <a:tint val="40000"/>
            <a:hueOff val="0"/>
            <a:satOff val="0"/>
            <a:lumOff val="0"/>
            <a:alphaOff val="0"/>
          </a:schemeClr>
        </a:solidFill>
        <a:ln>
          <a:noFill/>
        </a:ln>
        <a:effectLst>
          <a:outerShdw blurRad="57150" dist="19050" dir="5400000" algn="ctr" rotWithShape="0">
            <a:srgbClr val="000000">
              <a:alpha val="63000"/>
            </a:srgbClr>
          </a:outerShdw>
        </a:effectLst>
        <a:scene3d>
          <a:camera prst="orthographicFront"/>
          <a:lightRig rig="flat" dir="t"/>
        </a:scene3d>
        <a:sp3d z="190500" prstMaterial="plastic">
          <a:bevelT w="120900" h="88900"/>
          <a:bevelB w="88900" h="31750" prst="angle"/>
        </a:sp3d>
      </dsp:spPr>
      <dsp:style>
        <a:lnRef idx="0">
          <a:scrgbClr r="0" g="0" b="0"/>
        </a:lnRef>
        <a:fillRef idx="1">
          <a:scrgbClr r="0" g="0" b="0"/>
        </a:fillRef>
        <a:effectRef idx="3">
          <a:scrgbClr r="0" g="0" b="0"/>
        </a:effectRef>
        <a:fontRef idx="minor">
          <a:schemeClr val="lt1"/>
        </a:fontRef>
      </dsp:style>
    </dsp:sp>
    <dsp:sp modelId="{AF6D8019-8558-4C7F-ACD1-8ECDC9E33872}">
      <dsp:nvSpPr>
        <dsp:cNvPr id="0" name=""/>
        <dsp:cNvSpPr/>
      </dsp:nvSpPr>
      <dsp:spPr>
        <a:xfrm>
          <a:off x="537972" y="246856"/>
          <a:ext cx="1344930" cy="1974850"/>
        </a:xfrm>
        <a:prstGeom prst="downArrow">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2B878A7E-D808-4A44-941C-7BA4BA7EA221}">
      <dsp:nvSpPr>
        <dsp:cNvPr id="0" name=""/>
        <dsp:cNvSpPr/>
      </dsp:nvSpPr>
      <dsp:spPr>
        <a:xfrm>
          <a:off x="2376043" y="0"/>
          <a:ext cx="1434592" cy="20735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149352" rIns="149352" bIns="149352" numCol="1" spcCol="1270" anchor="ctr" anchorCtr="0">
          <a:noAutofit/>
        </a:bodyPr>
        <a:lstStyle/>
        <a:p>
          <a:pPr lvl="0" algn="ctr" defTabSz="933450">
            <a:lnSpc>
              <a:spcPct val="90000"/>
            </a:lnSpc>
            <a:spcBef>
              <a:spcPct val="0"/>
            </a:spcBef>
            <a:spcAft>
              <a:spcPct val="35000"/>
            </a:spcAft>
          </a:pPr>
          <a:r>
            <a:rPr lang="en-US" sz="2100" kern="1200" dirty="0" smtClean="0"/>
            <a:t>Too hot, the a/c kicks in and cools the room down</a:t>
          </a:r>
          <a:endParaRPr lang="en-US" sz="2100" kern="1200" dirty="0"/>
        </a:p>
      </dsp:txBody>
      <dsp:txXfrm>
        <a:off x="2376043" y="0"/>
        <a:ext cx="1434592" cy="2073592"/>
      </dsp:txXfrm>
    </dsp:sp>
    <dsp:sp modelId="{0F5954F1-B03A-48C6-8298-1FAB3DFB8622}">
      <dsp:nvSpPr>
        <dsp:cNvPr id="0" name=""/>
        <dsp:cNvSpPr/>
      </dsp:nvSpPr>
      <dsp:spPr>
        <a:xfrm>
          <a:off x="2600197" y="2715418"/>
          <a:ext cx="1344930" cy="1974850"/>
        </a:xfrm>
        <a:prstGeom prst="upArrow">
          <a:avLst/>
        </a:prstGeom>
        <a:gradFill rotWithShape="0">
          <a:gsLst>
            <a:gs pos="0">
              <a:schemeClr val="accent4">
                <a:hueOff val="10395692"/>
                <a:satOff val="-47968"/>
                <a:lumOff val="1765"/>
                <a:alphaOff val="0"/>
                <a:satMod val="103000"/>
                <a:lumMod val="102000"/>
                <a:tint val="94000"/>
              </a:schemeClr>
            </a:gs>
            <a:gs pos="50000">
              <a:schemeClr val="accent4">
                <a:hueOff val="10395692"/>
                <a:satOff val="-47968"/>
                <a:lumOff val="1765"/>
                <a:alphaOff val="0"/>
                <a:satMod val="110000"/>
                <a:lumMod val="100000"/>
                <a:shade val="100000"/>
              </a:schemeClr>
            </a:gs>
            <a:gs pos="100000">
              <a:schemeClr val="accent4">
                <a:hueOff val="10395692"/>
                <a:satOff val="-47968"/>
                <a:lumOff val="1765"/>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A1EE7AE9-0ABC-4CDC-BDB6-9CDA136598F4}">
      <dsp:nvSpPr>
        <dsp:cNvPr id="0" name=""/>
        <dsp:cNvSpPr/>
      </dsp:nvSpPr>
      <dsp:spPr>
        <a:xfrm>
          <a:off x="672465" y="2863532"/>
          <a:ext cx="1434592" cy="20735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149352" rIns="149352" bIns="149352" numCol="1" spcCol="1270" anchor="ctr" anchorCtr="0">
          <a:noAutofit/>
        </a:bodyPr>
        <a:lstStyle/>
        <a:p>
          <a:pPr lvl="0" algn="ctr" defTabSz="933450">
            <a:lnSpc>
              <a:spcPct val="90000"/>
            </a:lnSpc>
            <a:spcBef>
              <a:spcPct val="0"/>
            </a:spcBef>
            <a:spcAft>
              <a:spcPct val="35000"/>
            </a:spcAft>
          </a:pPr>
          <a:r>
            <a:rPr lang="en-US" sz="2100" kern="1200" dirty="0" smtClean="0"/>
            <a:t>Too cold, the heat kicks in and heats up the room</a:t>
          </a:r>
          <a:endParaRPr lang="en-US" sz="2100" kern="1200" dirty="0"/>
        </a:p>
      </dsp:txBody>
      <dsp:txXfrm>
        <a:off x="672465" y="2863532"/>
        <a:ext cx="1434592" cy="2073592"/>
      </dsp:txXfrm>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2.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E3895F9-F2C8-4F9E-A241-2F89542A7477}" type="datetimeFigureOut">
              <a:rPr lang="en-US" smtClean="0"/>
              <a:t>11/22/2017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98C259-F7E5-4F9C-8D86-858613E2E064}" type="slidenum">
              <a:rPr lang="en-US" smtClean="0"/>
              <a:t>‹#›</a:t>
            </a:fld>
            <a:endParaRPr lang="en-US"/>
          </a:p>
        </p:txBody>
      </p:sp>
    </p:spTree>
    <p:extLst>
      <p:ext uri="{BB962C8B-B14F-4D97-AF65-F5344CB8AC3E}">
        <p14:creationId xmlns:p14="http://schemas.microsoft.com/office/powerpoint/2010/main" val="30165093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Homeostasis and Health (8m 20s): http://</a:t>
            </a:r>
            <a:r>
              <a:rPr lang="en-US" dirty="0" err="1" smtClean="0"/>
              <a:t>youtu.be</a:t>
            </a:r>
            <a:r>
              <a:rPr lang="en-US" dirty="0" smtClean="0"/>
              <a:t>/1nuRbbVCMWQ</a:t>
            </a:r>
            <a:endParaRPr lang="en-US" dirty="0"/>
          </a:p>
        </p:txBody>
      </p:sp>
      <p:sp>
        <p:nvSpPr>
          <p:cNvPr id="4" name="Header Placeholder 3"/>
          <p:cNvSpPr>
            <a:spLocks noGrp="1"/>
          </p:cNvSpPr>
          <p:nvPr>
            <p:ph type="hdr" sz="quarter" idx="10"/>
          </p:nvPr>
        </p:nvSpPr>
        <p:spPr/>
        <p:txBody>
          <a:bodyPr/>
          <a:lstStyle/>
          <a:p>
            <a:r>
              <a:rPr lang="en-US" smtClean="0"/>
              <a:t>Lesson 01 Introduction to Human Anatomy &amp; Physiology</a:t>
            </a:r>
            <a:endParaRPr lang="en-US" dirty="0"/>
          </a:p>
        </p:txBody>
      </p:sp>
      <p:sp>
        <p:nvSpPr>
          <p:cNvPr id="5" name="Footer Placeholder 4"/>
          <p:cNvSpPr>
            <a:spLocks noGrp="1"/>
          </p:cNvSpPr>
          <p:nvPr>
            <p:ph type="ftr" sz="quarter" idx="11"/>
          </p:nvPr>
        </p:nvSpPr>
        <p:spPr/>
        <p:txBody>
          <a:bodyPr/>
          <a:lstStyle/>
          <a:p>
            <a:r>
              <a:rPr lang="en-US" smtClean="0"/>
              <a:t>Scott Ford, M.Ed. (C) 2012 All Rights Reserved</a:t>
            </a:r>
            <a:endParaRPr lang="en-US" dirty="0"/>
          </a:p>
        </p:txBody>
      </p:sp>
      <p:sp>
        <p:nvSpPr>
          <p:cNvPr id="6" name="Slide Number Placeholder 5"/>
          <p:cNvSpPr>
            <a:spLocks noGrp="1"/>
          </p:cNvSpPr>
          <p:nvPr>
            <p:ph type="sldNum" sz="quarter" idx="12"/>
          </p:nvPr>
        </p:nvSpPr>
        <p:spPr/>
        <p:txBody>
          <a:bodyPr/>
          <a:lstStyle/>
          <a:p>
            <a:fld id="{5854EC5D-B389-4641-859C-BE3EEE706C47}" type="slidenum">
              <a:rPr lang="en-US" smtClean="0"/>
              <a:pPr/>
              <a:t>2</a:t>
            </a:fld>
            <a:endParaRPr lang="en-US" dirty="0"/>
          </a:p>
        </p:txBody>
      </p:sp>
    </p:spTree>
    <p:extLst>
      <p:ext uri="{BB962C8B-B14F-4D97-AF65-F5344CB8AC3E}">
        <p14:creationId xmlns:p14="http://schemas.microsoft.com/office/powerpoint/2010/main" val="16229841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a:ln>
            <a:miter lim="800000"/>
            <a:headEnd/>
            <a:tailEnd/>
          </a:ln>
        </p:spPr>
        <p:txBody>
          <a:bodyPr/>
          <a:lstStyle/>
          <a:p>
            <a:fld id="{3C1F1213-EC1A-A440-8637-F797BB802C82}" type="slidenum">
              <a:rPr lang="en-US"/>
              <a:pPr/>
              <a:t>15</a:t>
            </a:fld>
            <a:endParaRPr lang="en-US"/>
          </a:p>
        </p:txBody>
      </p:sp>
      <p:sp>
        <p:nvSpPr>
          <p:cNvPr id="128003" name="Rectangle 2"/>
          <p:cNvSpPr>
            <a:spLocks noGrp="1" noRot="1" noChangeAspect="1" noChangeArrowheads="1" noTextEdit="1"/>
          </p:cNvSpPr>
          <p:nvPr>
            <p:ph type="sldImg"/>
          </p:nvPr>
        </p:nvSpPr>
        <p:spPr>
          <a:solidFill>
            <a:srgbClr val="FFFFFF"/>
          </a:solidFill>
          <a:ln/>
        </p:spPr>
      </p:sp>
      <p:sp>
        <p:nvSpPr>
          <p:cNvPr id="128004"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r>
              <a:rPr lang="en-US" dirty="0" smtClean="0">
                <a:latin typeface="Times New Roman" charset="0"/>
                <a:ea typeface="ヒラギノ角ゴ Pro W3" charset="-128"/>
              </a:rPr>
              <a:t>Type 1 has in the past been referred</a:t>
            </a:r>
            <a:r>
              <a:rPr lang="en-US" baseline="0" dirty="0" smtClean="0">
                <a:latin typeface="Times New Roman" charset="0"/>
                <a:ea typeface="ヒラギノ角ゴ Pro W3" charset="-128"/>
              </a:rPr>
              <a:t> to as Juvenile Diabetes.  Just as a point of interest, the incidence varies from 8 to 17 per 100,000 in Northern Europe and the U.S. with a high of about 35 per 100,000 in Scandinavia to a low of 1 per 100,000 in Japan and China.</a:t>
            </a:r>
            <a:endParaRPr lang="en-US" dirty="0">
              <a:latin typeface="Times New Roman" charset="0"/>
              <a:ea typeface="ヒラギノ角ゴ Pro W3" charset="-128"/>
            </a:endParaRPr>
          </a:p>
        </p:txBody>
      </p:sp>
    </p:spTree>
    <p:extLst>
      <p:ext uri="{BB962C8B-B14F-4D97-AF65-F5344CB8AC3E}">
        <p14:creationId xmlns:p14="http://schemas.microsoft.com/office/powerpoint/2010/main" val="23044013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insulin receptors</a:t>
            </a:r>
            <a:r>
              <a:rPr lang="en-US" baseline="0" dirty="0" smtClean="0"/>
              <a:t> respond properly to the presence of insulin, the result is the transport of glucose from outside the cell to inside the cell via transport protein. People with Type I diabetes do not produce sufficient insulin to maintain a proper level of glucose transport. The disorder is typically treated by providing the patient with insulin.</a:t>
            </a:r>
            <a:endParaRPr lang="en-US" dirty="0"/>
          </a:p>
        </p:txBody>
      </p:sp>
      <p:sp>
        <p:nvSpPr>
          <p:cNvPr id="4" name="Slide Number Placeholder 3"/>
          <p:cNvSpPr>
            <a:spLocks noGrp="1"/>
          </p:cNvSpPr>
          <p:nvPr>
            <p:ph type="sldNum" sz="quarter" idx="10"/>
          </p:nvPr>
        </p:nvSpPr>
        <p:spPr/>
        <p:txBody>
          <a:bodyPr/>
          <a:lstStyle/>
          <a:p>
            <a:pPr>
              <a:defRPr/>
            </a:pPr>
            <a:fld id="{567B890C-B525-44B9-BF15-563DB0476989}" type="slidenum">
              <a:rPr lang="en-US" smtClean="0"/>
              <a:pPr>
                <a:defRPr/>
              </a:pPr>
              <a:t>16</a:t>
            </a:fld>
            <a:endParaRPr lang="en-US"/>
          </a:p>
        </p:txBody>
      </p:sp>
    </p:spTree>
    <p:extLst>
      <p:ext uri="{BB962C8B-B14F-4D97-AF65-F5344CB8AC3E}">
        <p14:creationId xmlns:p14="http://schemas.microsoft.com/office/powerpoint/2010/main" val="13751405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a:ln>
            <a:miter lim="800000"/>
            <a:headEnd/>
            <a:tailEnd/>
          </a:ln>
        </p:spPr>
        <p:txBody>
          <a:bodyPr/>
          <a:lstStyle/>
          <a:p>
            <a:fld id="{D0120B1F-BCEB-9D47-B373-1B8E077676D8}" type="slidenum">
              <a:rPr lang="en-US"/>
              <a:pPr/>
              <a:t>17</a:t>
            </a:fld>
            <a:endParaRPr lang="en-US"/>
          </a:p>
        </p:txBody>
      </p:sp>
      <p:sp>
        <p:nvSpPr>
          <p:cNvPr id="189443" name="Rectangle 2"/>
          <p:cNvSpPr>
            <a:spLocks noGrp="1" noRot="1" noChangeAspect="1" noChangeArrowheads="1" noTextEdit="1"/>
          </p:cNvSpPr>
          <p:nvPr>
            <p:ph type="sldImg"/>
          </p:nvPr>
        </p:nvSpPr>
        <p:spPr>
          <a:solidFill>
            <a:srgbClr val="FFFFFF"/>
          </a:solidFill>
          <a:ln/>
        </p:spPr>
      </p:sp>
      <p:sp>
        <p:nvSpPr>
          <p:cNvPr id="189444"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r>
              <a:rPr lang="en-US" dirty="0" smtClean="0">
                <a:latin typeface="Times New Roman" charset="0"/>
                <a:ea typeface="ヒラギノ角ゴ Pro W3" charset="-128"/>
              </a:rPr>
              <a:t>Scroll across the bottom of the slide</a:t>
            </a:r>
            <a:r>
              <a:rPr lang="en-US" baseline="0" dirty="0" smtClean="0">
                <a:latin typeface="Times New Roman" charset="0"/>
                <a:ea typeface="ヒラギノ角ゴ Pro W3" charset="-128"/>
              </a:rPr>
              <a:t> to activate the animation controls and press PLAY</a:t>
            </a:r>
            <a:endParaRPr lang="en-US" dirty="0">
              <a:latin typeface="Times New Roman" charset="0"/>
              <a:ea typeface="ヒラギノ角ゴ Pro W3" charset="-128"/>
            </a:endParaRPr>
          </a:p>
        </p:txBody>
      </p:sp>
    </p:spTree>
    <p:extLst>
      <p:ext uri="{BB962C8B-B14F-4D97-AF65-F5344CB8AC3E}">
        <p14:creationId xmlns:p14="http://schemas.microsoft.com/office/powerpoint/2010/main" val="34137225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a:noFill/>
          <a:ln>
            <a:miter lim="800000"/>
            <a:headEnd/>
            <a:tailEnd/>
          </a:ln>
        </p:spPr>
        <p:txBody>
          <a:bodyPr/>
          <a:lstStyle/>
          <a:p>
            <a:fld id="{FD3A554D-7CD7-B44B-BB86-E2F715E809C5}" type="slidenum">
              <a:rPr lang="en-US"/>
              <a:pPr/>
              <a:t>18</a:t>
            </a:fld>
            <a:endParaRPr lang="en-US"/>
          </a:p>
        </p:txBody>
      </p:sp>
      <p:sp>
        <p:nvSpPr>
          <p:cNvPr id="187395" name="Rectangle 2"/>
          <p:cNvSpPr>
            <a:spLocks noGrp="1" noRot="1" noChangeAspect="1" noChangeArrowheads="1" noTextEdit="1"/>
          </p:cNvSpPr>
          <p:nvPr>
            <p:ph type="sldImg"/>
          </p:nvPr>
        </p:nvSpPr>
        <p:spPr>
          <a:solidFill>
            <a:srgbClr val="FFFFFF"/>
          </a:solidFill>
          <a:ln/>
        </p:spPr>
      </p:sp>
      <p:sp>
        <p:nvSpPr>
          <p:cNvPr id="187396"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r>
              <a:rPr lang="en-US" dirty="0" smtClean="0">
                <a:latin typeface="Times New Roman" charset="0"/>
                <a:ea typeface="ヒラギノ角ゴ Pro W3" charset="-128"/>
              </a:rPr>
              <a:t>Blood</a:t>
            </a:r>
            <a:r>
              <a:rPr lang="en-US" baseline="0" dirty="0" smtClean="0">
                <a:latin typeface="Times New Roman" charset="0"/>
                <a:ea typeface="ヒラギノ角ゴ Pro W3" charset="-128"/>
              </a:rPr>
              <a:t> calcium levels need to be approximately 10 mg/100 </a:t>
            </a:r>
            <a:r>
              <a:rPr lang="en-US" baseline="0" dirty="0" err="1" smtClean="0">
                <a:latin typeface="Times New Roman" charset="0"/>
                <a:ea typeface="ヒラギノ角ゴ Pro W3" charset="-128"/>
              </a:rPr>
              <a:t>mL</a:t>
            </a:r>
            <a:r>
              <a:rPr lang="en-US" baseline="0" dirty="0" smtClean="0">
                <a:latin typeface="Times New Roman" charset="0"/>
                <a:ea typeface="ヒラギノ角ゴ Pro W3" charset="-128"/>
              </a:rPr>
              <a:t>. Two hormones, PTH and </a:t>
            </a:r>
            <a:r>
              <a:rPr lang="en-US" baseline="0" dirty="0" err="1" smtClean="0">
                <a:latin typeface="Times New Roman" charset="0"/>
                <a:ea typeface="ヒラギノ角ゴ Pro W3" charset="-128"/>
              </a:rPr>
              <a:t>calcitonin</a:t>
            </a:r>
            <a:r>
              <a:rPr lang="en-US" baseline="0" dirty="0" smtClean="0">
                <a:latin typeface="Times New Roman" charset="0"/>
                <a:ea typeface="ヒラギノ角ゴ Pro W3" charset="-128"/>
              </a:rPr>
              <a:t> work in tandem to regulate the blood glucose in mammals.</a:t>
            </a:r>
            <a:endParaRPr lang="en-US" dirty="0">
              <a:latin typeface="Times New Roman" charset="0"/>
              <a:ea typeface="ヒラギノ角ゴ Pro W3" charset="-128"/>
            </a:endParaRPr>
          </a:p>
        </p:txBody>
      </p:sp>
    </p:spTree>
    <p:extLst>
      <p:ext uri="{BB962C8B-B14F-4D97-AF65-F5344CB8AC3E}">
        <p14:creationId xmlns:p14="http://schemas.microsoft.com/office/powerpoint/2010/main" val="30602702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a:ln>
            <a:miter lim="800000"/>
            <a:headEnd/>
            <a:tailEnd/>
          </a:ln>
        </p:spPr>
        <p:txBody>
          <a:bodyPr/>
          <a:lstStyle/>
          <a:p>
            <a:fld id="{D0120B1F-BCEB-9D47-B373-1B8E077676D8}" type="slidenum">
              <a:rPr lang="en-US"/>
              <a:pPr/>
              <a:t>19</a:t>
            </a:fld>
            <a:endParaRPr lang="en-US"/>
          </a:p>
        </p:txBody>
      </p:sp>
      <p:sp>
        <p:nvSpPr>
          <p:cNvPr id="189443" name="Rectangle 2"/>
          <p:cNvSpPr>
            <a:spLocks noGrp="1" noRot="1" noChangeAspect="1" noChangeArrowheads="1" noTextEdit="1"/>
          </p:cNvSpPr>
          <p:nvPr>
            <p:ph type="sldImg"/>
          </p:nvPr>
        </p:nvSpPr>
        <p:spPr>
          <a:solidFill>
            <a:srgbClr val="FFFFFF"/>
          </a:solidFill>
          <a:ln/>
        </p:spPr>
      </p:sp>
      <p:sp>
        <p:nvSpPr>
          <p:cNvPr id="189444"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r>
              <a:rPr lang="en-US" dirty="0" smtClean="0">
                <a:latin typeface="Times New Roman" charset="0"/>
                <a:ea typeface="ヒラギノ角ゴ Pro W3" charset="-128"/>
              </a:rPr>
              <a:t>Describe how </a:t>
            </a:r>
            <a:r>
              <a:rPr lang="en-US" dirty="0" err="1" smtClean="0">
                <a:latin typeface="Times New Roman" charset="0"/>
                <a:ea typeface="ヒラギノ角ゴ Pro W3" charset="-128"/>
              </a:rPr>
              <a:t>calcitonin</a:t>
            </a:r>
            <a:r>
              <a:rPr lang="en-US" baseline="0" dirty="0" smtClean="0">
                <a:latin typeface="Times New Roman" charset="0"/>
                <a:ea typeface="ヒラギノ角ゴ Pro W3" charset="-128"/>
              </a:rPr>
              <a:t> and PTH work together to maintain blood calcium levels. High calcium levels can cause mental confusion, nausea, fatigue. Low blood calcium causes muscle cramps, spasms, twitching and tingling in the fingers and around the mouth.</a:t>
            </a:r>
            <a:endParaRPr lang="en-US" dirty="0">
              <a:latin typeface="Times New Roman" charset="0"/>
              <a:ea typeface="ヒラギノ角ゴ Pro W3" charset="-128"/>
            </a:endParaRPr>
          </a:p>
        </p:txBody>
      </p:sp>
    </p:spTree>
    <p:extLst>
      <p:ext uri="{BB962C8B-B14F-4D97-AF65-F5344CB8AC3E}">
        <p14:creationId xmlns:p14="http://schemas.microsoft.com/office/powerpoint/2010/main" val="25690642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a:ln>
            <a:miter lim="800000"/>
            <a:headEnd/>
            <a:tailEnd/>
          </a:ln>
        </p:spPr>
        <p:txBody>
          <a:bodyPr/>
          <a:lstStyle/>
          <a:p>
            <a:fld id="{D0120B1F-BCEB-9D47-B373-1B8E077676D8}" type="slidenum">
              <a:rPr lang="en-US"/>
              <a:pPr/>
              <a:t>20</a:t>
            </a:fld>
            <a:endParaRPr lang="en-US"/>
          </a:p>
        </p:txBody>
      </p:sp>
      <p:sp>
        <p:nvSpPr>
          <p:cNvPr id="189443" name="Rectangle 2"/>
          <p:cNvSpPr>
            <a:spLocks noGrp="1" noRot="1" noChangeAspect="1" noChangeArrowheads="1" noTextEdit="1"/>
          </p:cNvSpPr>
          <p:nvPr>
            <p:ph type="sldImg"/>
          </p:nvPr>
        </p:nvSpPr>
        <p:spPr>
          <a:solidFill>
            <a:srgbClr val="FFFFFF"/>
          </a:solidFill>
          <a:ln/>
        </p:spPr>
      </p:sp>
      <p:sp>
        <p:nvSpPr>
          <p:cNvPr id="189444"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defTabSz="948507" eaLnBrk="1" hangingPunct="1">
              <a:defRPr/>
            </a:pPr>
            <a:r>
              <a:rPr lang="en-US" dirty="0" smtClean="0">
                <a:latin typeface="Times New Roman" charset="0"/>
                <a:ea typeface="ヒラギノ角ゴ Pro W3" charset="-128"/>
              </a:rPr>
              <a:t>This animation</a:t>
            </a:r>
            <a:r>
              <a:rPr lang="en-US" baseline="0" dirty="0" smtClean="0">
                <a:latin typeface="Times New Roman" charset="0"/>
                <a:ea typeface="ヒラギノ角ゴ Pro W3" charset="-128"/>
              </a:rPr>
              <a:t> has more detail than we actually need.  The next slide is illustrative of the amount of detail students need to know.  Emphasize it is the “homeostasis” aspect of this process established by cell to cell communication that is important.</a:t>
            </a:r>
          </a:p>
          <a:p>
            <a:pPr defTabSz="948507" eaLnBrk="1" hangingPunct="1">
              <a:defRPr/>
            </a:pPr>
            <a:endParaRPr lang="en-US" baseline="0" dirty="0" smtClean="0">
              <a:latin typeface="Times New Roman" charset="0"/>
              <a:ea typeface="ヒラギノ角ゴ Pro W3" charset="-128"/>
            </a:endParaRPr>
          </a:p>
          <a:p>
            <a:pPr defTabSz="948507" eaLnBrk="1" hangingPunct="1">
              <a:defRPr/>
            </a:pPr>
            <a:r>
              <a:rPr lang="en-US" dirty="0" smtClean="0">
                <a:latin typeface="Times New Roman" charset="0"/>
                <a:ea typeface="ヒラギノ角ゴ Pro W3" charset="-128"/>
              </a:rPr>
              <a:t>Scroll across the bottom of the slide</a:t>
            </a:r>
            <a:r>
              <a:rPr lang="en-US" baseline="0" dirty="0" smtClean="0">
                <a:latin typeface="Times New Roman" charset="0"/>
                <a:ea typeface="ヒラギノ角ゴ Pro W3" charset="-128"/>
              </a:rPr>
              <a:t> to activate the animation controls and press PLAY</a:t>
            </a:r>
            <a:endParaRPr lang="en-US" dirty="0" smtClean="0">
              <a:latin typeface="Times New Roman" charset="0"/>
              <a:ea typeface="ヒラギノ角ゴ Pro W3" charset="-128"/>
            </a:endParaRPr>
          </a:p>
          <a:p>
            <a:pPr eaLnBrk="1" hangingPunct="1"/>
            <a:endParaRPr lang="en-US" dirty="0">
              <a:latin typeface="Times New Roman" charset="0"/>
              <a:ea typeface="ヒラギノ角ゴ Pro W3" charset="-128"/>
            </a:endParaRPr>
          </a:p>
        </p:txBody>
      </p:sp>
    </p:spTree>
    <p:extLst>
      <p:ext uri="{BB962C8B-B14F-4D97-AF65-F5344CB8AC3E}">
        <p14:creationId xmlns:p14="http://schemas.microsoft.com/office/powerpoint/2010/main" val="37583557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to match the events on the right with the numbers in the picture. The next slide shows the answers.</a:t>
            </a:r>
            <a:endParaRPr lang="en-US" dirty="0"/>
          </a:p>
        </p:txBody>
      </p:sp>
      <p:sp>
        <p:nvSpPr>
          <p:cNvPr id="4" name="Slide Number Placeholder 3"/>
          <p:cNvSpPr>
            <a:spLocks noGrp="1"/>
          </p:cNvSpPr>
          <p:nvPr>
            <p:ph type="sldNum" sz="quarter" idx="10"/>
          </p:nvPr>
        </p:nvSpPr>
        <p:spPr/>
        <p:txBody>
          <a:bodyPr/>
          <a:lstStyle/>
          <a:p>
            <a:pPr>
              <a:defRPr/>
            </a:pPr>
            <a:fld id="{567B890C-B525-44B9-BF15-563DB0476989}" type="slidenum">
              <a:rPr lang="en-US" smtClean="0"/>
              <a:pPr>
                <a:defRPr/>
              </a:pPr>
              <a:t>21</a:t>
            </a:fld>
            <a:endParaRPr lang="en-US"/>
          </a:p>
        </p:txBody>
      </p:sp>
    </p:spTree>
    <p:extLst>
      <p:ext uri="{BB962C8B-B14F-4D97-AF65-F5344CB8AC3E}">
        <p14:creationId xmlns:p14="http://schemas.microsoft.com/office/powerpoint/2010/main" val="38889263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two hormones, </a:t>
            </a:r>
            <a:r>
              <a:rPr lang="en-US" dirty="0" err="1" smtClean="0"/>
              <a:t>calcitonin</a:t>
            </a:r>
            <a:r>
              <a:rPr lang="en-US" dirty="0" smtClean="0"/>
              <a:t> and parathyroid hormone work together to keep</a:t>
            </a:r>
            <a:r>
              <a:rPr lang="en-US" baseline="0" dirty="0" smtClean="0"/>
              <a:t> blood calcium levels within a homeostatic range.(10 mg/100 </a:t>
            </a:r>
            <a:r>
              <a:rPr lang="en-US" baseline="0" dirty="0" err="1" smtClean="0"/>
              <a:t>mL</a:t>
            </a:r>
            <a:r>
              <a:rPr lang="en-US" baseline="0" dirty="0" smtClean="0"/>
              <a:t>)</a:t>
            </a:r>
            <a:endParaRPr lang="en-US" dirty="0"/>
          </a:p>
        </p:txBody>
      </p:sp>
      <p:sp>
        <p:nvSpPr>
          <p:cNvPr id="4" name="Slide Number Placeholder 3"/>
          <p:cNvSpPr>
            <a:spLocks noGrp="1"/>
          </p:cNvSpPr>
          <p:nvPr>
            <p:ph type="sldNum" sz="quarter" idx="10"/>
          </p:nvPr>
        </p:nvSpPr>
        <p:spPr/>
        <p:txBody>
          <a:bodyPr/>
          <a:lstStyle/>
          <a:p>
            <a:pPr>
              <a:defRPr/>
            </a:pPr>
            <a:fld id="{567B890C-B525-44B9-BF15-563DB0476989}" type="slidenum">
              <a:rPr lang="en-US" smtClean="0"/>
              <a:pPr>
                <a:defRPr/>
              </a:pPr>
              <a:t>22</a:t>
            </a:fld>
            <a:endParaRPr lang="en-US"/>
          </a:p>
        </p:txBody>
      </p:sp>
    </p:spTree>
    <p:extLst>
      <p:ext uri="{BB962C8B-B14F-4D97-AF65-F5344CB8AC3E}">
        <p14:creationId xmlns:p14="http://schemas.microsoft.com/office/powerpoint/2010/main" val="27226580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95236"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500">
                <a:solidFill>
                  <a:schemeClr val="tx1"/>
                </a:solidFill>
                <a:latin typeface="Arial" charset="0"/>
                <a:ea typeface="MS PGothic" pitchFamily="34" charset="-128"/>
              </a:defRPr>
            </a:lvl1pPr>
            <a:lvl2pPr marL="770620" indent="-296392" eaLnBrk="0" hangingPunct="0">
              <a:defRPr sz="2500">
                <a:solidFill>
                  <a:schemeClr val="tx1"/>
                </a:solidFill>
                <a:latin typeface="Arial" charset="0"/>
                <a:ea typeface="MS PGothic" pitchFamily="34" charset="-128"/>
              </a:defRPr>
            </a:lvl2pPr>
            <a:lvl3pPr marL="1185569" indent="-237113" eaLnBrk="0" hangingPunct="0">
              <a:defRPr sz="2500">
                <a:solidFill>
                  <a:schemeClr val="tx1"/>
                </a:solidFill>
                <a:latin typeface="Arial" charset="0"/>
                <a:ea typeface="MS PGothic" pitchFamily="34" charset="-128"/>
              </a:defRPr>
            </a:lvl3pPr>
            <a:lvl4pPr marL="1659795" indent="-237113" eaLnBrk="0" hangingPunct="0">
              <a:defRPr sz="2500">
                <a:solidFill>
                  <a:schemeClr val="tx1"/>
                </a:solidFill>
                <a:latin typeface="Arial" charset="0"/>
                <a:ea typeface="MS PGothic" pitchFamily="34" charset="-128"/>
              </a:defRPr>
            </a:lvl4pPr>
            <a:lvl5pPr marL="2134024" indent="-237113" eaLnBrk="0" hangingPunct="0">
              <a:defRPr sz="2500">
                <a:solidFill>
                  <a:schemeClr val="tx1"/>
                </a:solidFill>
                <a:latin typeface="Arial" charset="0"/>
                <a:ea typeface="MS PGothic" pitchFamily="34" charset="-128"/>
              </a:defRPr>
            </a:lvl5pPr>
            <a:lvl6pPr marL="2608250" indent="-237113" eaLnBrk="0" fontAlgn="base" hangingPunct="0">
              <a:spcBef>
                <a:spcPct val="0"/>
              </a:spcBef>
              <a:spcAft>
                <a:spcPct val="0"/>
              </a:spcAft>
              <a:defRPr sz="2500">
                <a:solidFill>
                  <a:schemeClr val="tx1"/>
                </a:solidFill>
                <a:latin typeface="Arial" charset="0"/>
                <a:ea typeface="MS PGothic" pitchFamily="34" charset="-128"/>
              </a:defRPr>
            </a:lvl6pPr>
            <a:lvl7pPr marL="3082477" indent="-237113" eaLnBrk="0" fontAlgn="base" hangingPunct="0">
              <a:spcBef>
                <a:spcPct val="0"/>
              </a:spcBef>
              <a:spcAft>
                <a:spcPct val="0"/>
              </a:spcAft>
              <a:defRPr sz="2500">
                <a:solidFill>
                  <a:schemeClr val="tx1"/>
                </a:solidFill>
                <a:latin typeface="Arial" charset="0"/>
                <a:ea typeface="MS PGothic" pitchFamily="34" charset="-128"/>
              </a:defRPr>
            </a:lvl7pPr>
            <a:lvl8pPr marL="3556706" indent="-237113" eaLnBrk="0" fontAlgn="base" hangingPunct="0">
              <a:spcBef>
                <a:spcPct val="0"/>
              </a:spcBef>
              <a:spcAft>
                <a:spcPct val="0"/>
              </a:spcAft>
              <a:defRPr sz="2500">
                <a:solidFill>
                  <a:schemeClr val="tx1"/>
                </a:solidFill>
                <a:latin typeface="Arial" charset="0"/>
                <a:ea typeface="MS PGothic" pitchFamily="34" charset="-128"/>
              </a:defRPr>
            </a:lvl8pPr>
            <a:lvl9pPr marL="4030932" indent="-237113" eaLnBrk="0" fontAlgn="base" hangingPunct="0">
              <a:spcBef>
                <a:spcPct val="0"/>
              </a:spcBef>
              <a:spcAft>
                <a:spcPct val="0"/>
              </a:spcAft>
              <a:defRPr sz="2500">
                <a:solidFill>
                  <a:schemeClr val="tx1"/>
                </a:solidFill>
                <a:latin typeface="Arial" charset="0"/>
                <a:ea typeface="MS PGothic" pitchFamily="34" charset="-128"/>
              </a:defRPr>
            </a:lvl9pPr>
          </a:lstStyle>
          <a:p>
            <a:pPr eaLnBrk="1" hangingPunct="1">
              <a:defRPr/>
            </a:pPr>
            <a:fld id="{F1448D7F-CFD1-4D8A-92F3-3CB30D26551E}" type="slidenum">
              <a:rPr lang="en-US" sz="1200">
                <a:solidFill>
                  <a:srgbClr val="000000"/>
                </a:solidFill>
                <a:latin typeface="Calibri" pitchFamily="34" charset="0"/>
              </a:rPr>
              <a:pPr eaLnBrk="1" hangingPunct="1">
                <a:defRPr/>
              </a:pPr>
              <a:t>23</a:t>
            </a:fld>
            <a:endParaRPr lang="en-US" sz="1200" dirty="0">
              <a:solidFill>
                <a:srgbClr val="000000"/>
              </a:solidFill>
              <a:latin typeface="Calibri" pitchFamily="34" charset="0"/>
            </a:endParaRPr>
          </a:p>
        </p:txBody>
      </p:sp>
    </p:spTree>
    <p:extLst>
      <p:ext uri="{BB962C8B-B14F-4D97-AF65-F5344CB8AC3E}">
        <p14:creationId xmlns:p14="http://schemas.microsoft.com/office/powerpoint/2010/main" val="26236704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A positive feedback mechanism is the exact opposite of a negative feedback mechanism. With negative feedback, the output reduces the original effect of the stimulus. In a positive feedback system, the output enhances the original stimulus. A good example of a positive feedback system is child birth. During labor, a hormone called </a:t>
            </a:r>
            <a:r>
              <a:rPr lang="en-US" sz="1200" kern="1200" dirty="0" err="1" smtClean="0">
                <a:solidFill>
                  <a:schemeClr val="tx1"/>
                </a:solidFill>
                <a:latin typeface="+mn-lt"/>
                <a:ea typeface="+mn-ea"/>
                <a:cs typeface="+mn-cs"/>
              </a:rPr>
              <a:t>oxytocin</a:t>
            </a:r>
            <a:r>
              <a:rPr lang="en-US" sz="1200" kern="1200" dirty="0" smtClean="0">
                <a:solidFill>
                  <a:schemeClr val="tx1"/>
                </a:solidFill>
                <a:latin typeface="+mn-lt"/>
                <a:ea typeface="+mn-ea"/>
                <a:cs typeface="+mn-cs"/>
              </a:rPr>
              <a:t> is released that intensifies and speeds up contractions. The increase in contractions causes more </a:t>
            </a:r>
            <a:r>
              <a:rPr lang="en-US" sz="1200" kern="1200" dirty="0" err="1" smtClean="0">
                <a:solidFill>
                  <a:schemeClr val="tx1"/>
                </a:solidFill>
                <a:latin typeface="+mn-lt"/>
                <a:ea typeface="+mn-ea"/>
                <a:cs typeface="+mn-cs"/>
              </a:rPr>
              <a:t>oxytocin</a:t>
            </a:r>
            <a:r>
              <a:rPr lang="en-US" sz="1200" kern="1200" dirty="0" smtClean="0">
                <a:solidFill>
                  <a:schemeClr val="tx1"/>
                </a:solidFill>
                <a:latin typeface="+mn-lt"/>
                <a:ea typeface="+mn-ea"/>
                <a:cs typeface="+mn-cs"/>
              </a:rPr>
              <a:t> to be released and the cycle goes on until the baby is born. The birth ends the release of </a:t>
            </a:r>
            <a:r>
              <a:rPr lang="en-US" sz="1200" kern="1200" dirty="0" err="1" smtClean="0">
                <a:solidFill>
                  <a:schemeClr val="tx1"/>
                </a:solidFill>
                <a:latin typeface="+mn-lt"/>
                <a:ea typeface="+mn-ea"/>
                <a:cs typeface="+mn-cs"/>
              </a:rPr>
              <a:t>oxytocin</a:t>
            </a:r>
            <a:r>
              <a:rPr lang="en-US" sz="1200" kern="1200" dirty="0" smtClean="0">
                <a:solidFill>
                  <a:schemeClr val="tx1"/>
                </a:solidFill>
                <a:latin typeface="+mn-lt"/>
                <a:ea typeface="+mn-ea"/>
                <a:cs typeface="+mn-cs"/>
              </a:rPr>
              <a:t> and ends the positive feedback mechanism.</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Another good example of a positive feedback mechanism is blood clotting. Once a vessel is damaged, platelets start to cling to the injured site and release chemicals that attract more platelets. The platelets continue to pile up and release chemicals until a clot is </a:t>
            </a:r>
            <a:r>
              <a:rPr lang="en-US" sz="1200" kern="1200" dirty="0" err="1" smtClean="0">
                <a:solidFill>
                  <a:schemeClr val="tx1"/>
                </a:solidFill>
                <a:latin typeface="+mn-lt"/>
                <a:ea typeface="+mn-ea"/>
                <a:cs typeface="+mn-cs"/>
              </a:rPr>
              <a:t>formed.J</a:t>
            </a:r>
            <a:endParaRPr lang="en-US" dirty="0"/>
          </a:p>
        </p:txBody>
      </p:sp>
      <p:sp>
        <p:nvSpPr>
          <p:cNvPr id="4" name="Slide Number Placeholder 3"/>
          <p:cNvSpPr>
            <a:spLocks noGrp="1"/>
          </p:cNvSpPr>
          <p:nvPr>
            <p:ph type="sldNum" sz="quarter" idx="10"/>
          </p:nvPr>
        </p:nvSpPr>
        <p:spPr/>
        <p:txBody>
          <a:bodyPr/>
          <a:lstStyle/>
          <a:p>
            <a:fld id="{BF0A5ED4-1192-C946-82C8-4DB3700A82E6}" type="slidenum">
              <a:rPr lang="en-US" smtClean="0"/>
              <a:t>3</a:t>
            </a:fld>
            <a:endParaRPr lang="en-US"/>
          </a:p>
        </p:txBody>
      </p:sp>
    </p:spTree>
    <p:extLst>
      <p:ext uri="{BB962C8B-B14F-4D97-AF65-F5344CB8AC3E}">
        <p14:creationId xmlns:p14="http://schemas.microsoft.com/office/powerpoint/2010/main" val="42852383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smtClean="0">
                <a:solidFill>
                  <a:schemeClr val="tx1"/>
                </a:solidFill>
                <a:latin typeface="+mn-lt"/>
                <a:ea typeface="+mn-ea"/>
                <a:cs typeface="+mn-cs"/>
              </a:rPr>
              <a:t>Negative feedback </a:t>
            </a:r>
            <a:r>
              <a:rPr lang="en-US" sz="1200" b="1" kern="1200" dirty="0" err="1" smtClean="0">
                <a:solidFill>
                  <a:schemeClr val="tx1"/>
                </a:solidFill>
                <a:latin typeface="+mn-lt"/>
                <a:ea typeface="+mn-ea"/>
                <a:cs typeface="+mn-cs"/>
              </a:rPr>
              <a:t>mechanismsAlmost</a:t>
            </a:r>
            <a:r>
              <a:rPr lang="en-US" sz="1200" b="1" kern="1200" dirty="0" smtClean="0">
                <a:solidFill>
                  <a:schemeClr val="tx1"/>
                </a:solidFill>
                <a:latin typeface="+mn-lt"/>
                <a:ea typeface="+mn-ea"/>
                <a:cs typeface="+mn-cs"/>
              </a:rPr>
              <a:t> all homeostatic control mechanisms are negative feedback mechanisms. These mechanisms change the variable back to its original state or “ideal value”.</a:t>
            </a:r>
          </a:p>
          <a:p>
            <a:endParaRPr lang="en-US" sz="1200" b="1"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A good example of a negative feedback mechanism is a home thermostat (heating system). The thermostat contains the receptor (thermometer) and control center. If the heating system is set at 70 degrees Fahrenheit, the heat (</a:t>
            </a:r>
            <a:r>
              <a:rPr lang="en-US" sz="1200" b="1" kern="1200" dirty="0" err="1" smtClean="0">
                <a:solidFill>
                  <a:schemeClr val="tx1"/>
                </a:solidFill>
                <a:latin typeface="+mn-lt"/>
                <a:ea typeface="+mn-ea"/>
                <a:cs typeface="+mn-cs"/>
              </a:rPr>
              <a:t>effector</a:t>
            </a:r>
            <a:r>
              <a:rPr lang="en-US" sz="1200" b="1" kern="1200" dirty="0" smtClean="0">
                <a:solidFill>
                  <a:schemeClr val="tx1"/>
                </a:solidFill>
                <a:latin typeface="+mn-lt"/>
                <a:ea typeface="+mn-ea"/>
                <a:cs typeface="+mn-cs"/>
              </a:rPr>
              <a:t>) is turned on if the temperature drops below 70 degrees Fahrenheit. After the heater heats the house to 70 degrees Fahrenheit, it shuts off effectively maintaining the ideal temperature.</a:t>
            </a:r>
          </a:p>
          <a:p>
            <a:endParaRPr lang="en-US" sz="1200" b="1"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The control of blood sugar (glucose) by insulin is another good example of a negative feedback mechanism. When blood sugar rises, receptors in the body sense a change . In turn, the control center (pancreas) secretes insulin into the blood effectively lowering blood sugar levels. Once blood sugar levels reach homeostasis, the pancreas stops releasing insulin.</a:t>
            </a:r>
            <a:endParaRPr lang="en-US" dirty="0"/>
          </a:p>
        </p:txBody>
      </p:sp>
      <p:sp>
        <p:nvSpPr>
          <p:cNvPr id="4" name="Slide Number Placeholder 3"/>
          <p:cNvSpPr>
            <a:spLocks noGrp="1"/>
          </p:cNvSpPr>
          <p:nvPr>
            <p:ph type="sldNum" sz="quarter" idx="10"/>
          </p:nvPr>
        </p:nvSpPr>
        <p:spPr/>
        <p:txBody>
          <a:bodyPr/>
          <a:lstStyle/>
          <a:p>
            <a:fld id="{BF0A5ED4-1192-C946-82C8-4DB3700A82E6}" type="slidenum">
              <a:rPr lang="en-US" smtClean="0"/>
              <a:t>4</a:t>
            </a:fld>
            <a:endParaRPr lang="en-US"/>
          </a:p>
        </p:txBody>
      </p:sp>
    </p:spTree>
    <p:extLst>
      <p:ext uri="{BB962C8B-B14F-4D97-AF65-F5344CB8AC3E}">
        <p14:creationId xmlns:p14="http://schemas.microsoft.com/office/powerpoint/2010/main" val="37776855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ln>
            <a:miter lim="800000"/>
            <a:headEnd/>
            <a:tailEnd/>
          </a:ln>
        </p:spPr>
        <p:txBody>
          <a:bodyPr/>
          <a:lstStyle/>
          <a:p>
            <a:fld id="{796C0088-D27C-D94E-B0BD-DC5EF7E061C4}" type="slidenum">
              <a:rPr lang="en-US"/>
              <a:pPr/>
              <a:t>9</a:t>
            </a:fld>
            <a:endParaRPr lang="en-US"/>
          </a:p>
        </p:txBody>
      </p:sp>
      <p:sp>
        <p:nvSpPr>
          <p:cNvPr id="107523" name="Rectangle 2"/>
          <p:cNvSpPr>
            <a:spLocks noGrp="1" noRot="1" noChangeAspect="1" noChangeArrowheads="1" noTextEdit="1"/>
          </p:cNvSpPr>
          <p:nvPr>
            <p:ph type="sldImg"/>
          </p:nvPr>
        </p:nvSpPr>
        <p:spPr>
          <a:solidFill>
            <a:srgbClr val="FFFFFF"/>
          </a:solidFill>
          <a:ln/>
        </p:spPr>
      </p:sp>
      <p:sp>
        <p:nvSpPr>
          <p:cNvPr id="107524"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latin typeface="Times New Roman" charset="0"/>
              <a:ea typeface="ヒラギノ角ゴ Pro W3" charset="-128"/>
            </a:endParaRPr>
          </a:p>
        </p:txBody>
      </p:sp>
    </p:spTree>
    <p:extLst>
      <p:ext uri="{BB962C8B-B14F-4D97-AF65-F5344CB8AC3E}">
        <p14:creationId xmlns:p14="http://schemas.microsoft.com/office/powerpoint/2010/main" val="24407271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Oxytocin</a:t>
            </a:r>
            <a:r>
              <a:rPr lang="en-US" dirty="0" smtClean="0"/>
              <a:t> stimulates the uterus to contract.</a:t>
            </a:r>
            <a:r>
              <a:rPr lang="en-US" baseline="0" dirty="0" smtClean="0"/>
              <a:t> This causes the placenta to make more prostaglandins which signal more vigorous uterine contractions which cause more </a:t>
            </a:r>
            <a:r>
              <a:rPr lang="en-US" baseline="0" dirty="0" err="1" smtClean="0"/>
              <a:t>oxytocin</a:t>
            </a:r>
            <a:r>
              <a:rPr lang="en-US" baseline="0" dirty="0" smtClean="0"/>
              <a:t> to be produced thereby amplifying the contraction process.</a:t>
            </a:r>
            <a:endParaRPr lang="en-US" dirty="0"/>
          </a:p>
        </p:txBody>
      </p:sp>
      <p:sp>
        <p:nvSpPr>
          <p:cNvPr id="4" name="Slide Number Placeholder 3"/>
          <p:cNvSpPr>
            <a:spLocks noGrp="1"/>
          </p:cNvSpPr>
          <p:nvPr>
            <p:ph type="sldNum" sz="quarter" idx="10"/>
          </p:nvPr>
        </p:nvSpPr>
        <p:spPr/>
        <p:txBody>
          <a:bodyPr/>
          <a:lstStyle/>
          <a:p>
            <a:pPr>
              <a:defRPr/>
            </a:pPr>
            <a:fld id="{567B890C-B525-44B9-BF15-563DB0476989}" type="slidenum">
              <a:rPr lang="en-US" smtClean="0"/>
              <a:pPr>
                <a:defRPr/>
              </a:pPr>
              <a:t>10</a:t>
            </a:fld>
            <a:endParaRPr lang="en-US"/>
          </a:p>
        </p:txBody>
      </p:sp>
    </p:spTree>
    <p:extLst>
      <p:ext uri="{BB962C8B-B14F-4D97-AF65-F5344CB8AC3E}">
        <p14:creationId xmlns:p14="http://schemas.microsoft.com/office/powerpoint/2010/main" val="24393429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a:ln>
            <a:miter lim="800000"/>
            <a:headEnd/>
            <a:tailEnd/>
          </a:ln>
        </p:spPr>
        <p:txBody>
          <a:bodyPr/>
          <a:lstStyle/>
          <a:p>
            <a:fld id="{8BF66712-BAC2-9B4A-8532-3620BF5EFE7D}" type="slidenum">
              <a:rPr lang="en-US"/>
              <a:pPr/>
              <a:t>11</a:t>
            </a:fld>
            <a:endParaRPr lang="en-US"/>
          </a:p>
        </p:txBody>
      </p:sp>
      <p:sp>
        <p:nvSpPr>
          <p:cNvPr id="109571" name="Rectangle 2"/>
          <p:cNvSpPr>
            <a:spLocks noGrp="1" noRot="1" noChangeAspect="1" noChangeArrowheads="1" noTextEdit="1"/>
          </p:cNvSpPr>
          <p:nvPr>
            <p:ph type="sldImg"/>
          </p:nvPr>
        </p:nvSpPr>
        <p:spPr>
          <a:solidFill>
            <a:srgbClr val="FFFFFF"/>
          </a:solidFill>
          <a:ln/>
        </p:spPr>
      </p:sp>
      <p:sp>
        <p:nvSpPr>
          <p:cNvPr id="10957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latin typeface="Times New Roman" charset="0"/>
              <a:ea typeface="ヒラギノ角ゴ Pro W3" charset="-128"/>
            </a:endParaRPr>
          </a:p>
        </p:txBody>
      </p:sp>
    </p:spTree>
    <p:extLst>
      <p:ext uri="{BB962C8B-B14F-4D97-AF65-F5344CB8AC3E}">
        <p14:creationId xmlns:p14="http://schemas.microsoft.com/office/powerpoint/2010/main" val="3788470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a:ln>
            <a:miter lim="800000"/>
            <a:headEnd/>
            <a:tailEnd/>
          </a:ln>
        </p:spPr>
        <p:txBody>
          <a:bodyPr/>
          <a:lstStyle/>
          <a:p>
            <a:fld id="{5A817D74-2288-0A4B-ABC1-DABCDCB7D813}" type="slidenum">
              <a:rPr lang="en-US"/>
              <a:pPr/>
              <a:t>12</a:t>
            </a:fld>
            <a:endParaRPr lang="en-US"/>
          </a:p>
        </p:txBody>
      </p:sp>
      <p:sp>
        <p:nvSpPr>
          <p:cNvPr id="111619" name="Rectangle 2"/>
          <p:cNvSpPr>
            <a:spLocks noGrp="1" noRot="1" noChangeAspect="1" noChangeArrowheads="1" noTextEdit="1"/>
          </p:cNvSpPr>
          <p:nvPr>
            <p:ph type="sldImg"/>
          </p:nvPr>
        </p:nvSpPr>
        <p:spPr>
          <a:solidFill>
            <a:srgbClr val="FFFFFF"/>
          </a:solidFill>
          <a:ln/>
        </p:spPr>
      </p:sp>
      <p:sp>
        <p:nvSpPr>
          <p:cNvPr id="111620"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r>
              <a:rPr lang="en-US" dirty="0" smtClean="0">
                <a:latin typeface="Times New Roman" charset="0"/>
                <a:ea typeface="ヒラギノ角ゴ Pro W3" charset="-128"/>
              </a:rPr>
              <a:t>Describe</a:t>
            </a:r>
            <a:r>
              <a:rPr lang="en-US" baseline="0" dirty="0" smtClean="0">
                <a:latin typeface="Times New Roman" charset="0"/>
                <a:ea typeface="ヒラギノ角ゴ Pro W3" charset="-128"/>
              </a:rPr>
              <a:t> the actions that occur when blood glucose levels decline and when they rise. Glucagon and insulin are paired hormones that work together to maintain blood glucose levels between 70 and 110 mg/100mL</a:t>
            </a:r>
            <a:endParaRPr lang="en-US" dirty="0">
              <a:latin typeface="Times New Roman" charset="0"/>
              <a:ea typeface="ヒラギノ角ゴ Pro W3" charset="-128"/>
            </a:endParaRPr>
          </a:p>
        </p:txBody>
      </p:sp>
    </p:spTree>
    <p:extLst>
      <p:ext uri="{BB962C8B-B14F-4D97-AF65-F5344CB8AC3E}">
        <p14:creationId xmlns:p14="http://schemas.microsoft.com/office/powerpoint/2010/main" val="13528400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67B890C-B525-44B9-BF15-563DB0476989}" type="slidenum">
              <a:rPr lang="en-US" smtClean="0"/>
              <a:pPr>
                <a:defRPr/>
              </a:pPr>
              <a:t>13</a:t>
            </a:fld>
            <a:endParaRPr lang="en-US"/>
          </a:p>
        </p:txBody>
      </p:sp>
    </p:spTree>
    <p:extLst>
      <p:ext uri="{BB962C8B-B14F-4D97-AF65-F5344CB8AC3E}">
        <p14:creationId xmlns:p14="http://schemas.microsoft.com/office/powerpoint/2010/main" val="23452415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a:ln>
            <a:miter lim="800000"/>
            <a:headEnd/>
            <a:tailEnd/>
          </a:ln>
        </p:spPr>
        <p:txBody>
          <a:bodyPr/>
          <a:lstStyle/>
          <a:p>
            <a:fld id="{4A84F8A8-0DE9-B64B-B331-A951D1DEA170}" type="slidenum">
              <a:rPr lang="en-US"/>
              <a:pPr/>
              <a:t>14</a:t>
            </a:fld>
            <a:endParaRPr lang="en-US"/>
          </a:p>
        </p:txBody>
      </p:sp>
      <p:sp>
        <p:nvSpPr>
          <p:cNvPr id="125955" name="Rectangle 2"/>
          <p:cNvSpPr>
            <a:spLocks noGrp="1" noRot="1" noChangeAspect="1" noChangeArrowheads="1" noTextEdit="1"/>
          </p:cNvSpPr>
          <p:nvPr>
            <p:ph type="sldImg"/>
          </p:nvPr>
        </p:nvSpPr>
        <p:spPr>
          <a:solidFill>
            <a:srgbClr val="FFFFFF"/>
          </a:solidFill>
          <a:ln/>
        </p:spPr>
      </p:sp>
      <p:sp>
        <p:nvSpPr>
          <p:cNvPr id="125956"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r>
              <a:rPr lang="en-US" dirty="0" smtClean="0">
                <a:latin typeface="Times New Roman" charset="0"/>
                <a:ea typeface="ヒラギノ角ゴ Pro W3" charset="-128"/>
              </a:rPr>
              <a:t>Ask students</a:t>
            </a:r>
            <a:r>
              <a:rPr lang="en-US" baseline="0" dirty="0" smtClean="0">
                <a:latin typeface="Times New Roman" charset="0"/>
                <a:ea typeface="ヒラギノ角ゴ Pro W3" charset="-128"/>
              </a:rPr>
              <a:t> to explain how a lack of insulin leads to elevated levels of glucose in the blood. Then ask them to suggest reasons this increased level of glucose is harmful to the person with diabetes.</a:t>
            </a:r>
            <a:endParaRPr lang="en-US" dirty="0">
              <a:latin typeface="Times New Roman" charset="0"/>
              <a:ea typeface="ヒラギノ角ゴ Pro W3" charset="-128"/>
            </a:endParaRPr>
          </a:p>
        </p:txBody>
      </p:sp>
    </p:spTree>
    <p:extLst>
      <p:ext uri="{BB962C8B-B14F-4D97-AF65-F5344CB8AC3E}">
        <p14:creationId xmlns:p14="http://schemas.microsoft.com/office/powerpoint/2010/main" val="21741336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976E6AB-D33A-45C9-9D02-042E1EFAE2DF}" type="datetimeFigureOut">
              <a:rPr lang="en-US" smtClean="0"/>
              <a:t>11/22/2017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CD083C-3011-4BFC-ABAD-E552ECF5E222}" type="slidenum">
              <a:rPr lang="en-US" smtClean="0"/>
              <a:t>‹#›</a:t>
            </a:fld>
            <a:endParaRPr lang="en-US"/>
          </a:p>
        </p:txBody>
      </p:sp>
    </p:spTree>
    <p:extLst>
      <p:ext uri="{BB962C8B-B14F-4D97-AF65-F5344CB8AC3E}">
        <p14:creationId xmlns:p14="http://schemas.microsoft.com/office/powerpoint/2010/main" val="39737602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976E6AB-D33A-45C9-9D02-042E1EFAE2DF}" type="datetimeFigureOut">
              <a:rPr lang="en-US" smtClean="0"/>
              <a:t>11/22/2017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CD083C-3011-4BFC-ABAD-E552ECF5E222}" type="slidenum">
              <a:rPr lang="en-US" smtClean="0"/>
              <a:t>‹#›</a:t>
            </a:fld>
            <a:endParaRPr lang="en-US"/>
          </a:p>
        </p:txBody>
      </p:sp>
    </p:spTree>
    <p:extLst>
      <p:ext uri="{BB962C8B-B14F-4D97-AF65-F5344CB8AC3E}">
        <p14:creationId xmlns:p14="http://schemas.microsoft.com/office/powerpoint/2010/main" val="8722636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976E6AB-D33A-45C9-9D02-042E1EFAE2DF}" type="datetimeFigureOut">
              <a:rPr lang="en-US" smtClean="0"/>
              <a:t>11/22/2017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CD083C-3011-4BFC-ABAD-E552ECF5E222}" type="slidenum">
              <a:rPr lang="en-US" smtClean="0"/>
              <a:t>‹#›</a:t>
            </a:fld>
            <a:endParaRPr lang="en-US"/>
          </a:p>
        </p:txBody>
      </p:sp>
    </p:spTree>
    <p:extLst>
      <p:ext uri="{BB962C8B-B14F-4D97-AF65-F5344CB8AC3E}">
        <p14:creationId xmlns:p14="http://schemas.microsoft.com/office/powerpoint/2010/main" val="22772412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976E6AB-D33A-45C9-9D02-042E1EFAE2DF}" type="datetimeFigureOut">
              <a:rPr lang="en-US" smtClean="0"/>
              <a:t>11/22/2017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CD083C-3011-4BFC-ABAD-E552ECF5E222}" type="slidenum">
              <a:rPr lang="en-US" smtClean="0"/>
              <a:t>‹#›</a:t>
            </a:fld>
            <a:endParaRPr lang="en-US"/>
          </a:p>
        </p:txBody>
      </p:sp>
    </p:spTree>
    <p:extLst>
      <p:ext uri="{BB962C8B-B14F-4D97-AF65-F5344CB8AC3E}">
        <p14:creationId xmlns:p14="http://schemas.microsoft.com/office/powerpoint/2010/main" val="2994710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976E6AB-D33A-45C9-9D02-042E1EFAE2DF}" type="datetimeFigureOut">
              <a:rPr lang="en-US" smtClean="0"/>
              <a:t>11/22/2017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CD083C-3011-4BFC-ABAD-E552ECF5E222}" type="slidenum">
              <a:rPr lang="en-US" smtClean="0"/>
              <a:t>‹#›</a:t>
            </a:fld>
            <a:endParaRPr lang="en-US"/>
          </a:p>
        </p:txBody>
      </p:sp>
    </p:spTree>
    <p:extLst>
      <p:ext uri="{BB962C8B-B14F-4D97-AF65-F5344CB8AC3E}">
        <p14:creationId xmlns:p14="http://schemas.microsoft.com/office/powerpoint/2010/main" val="13635400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976E6AB-D33A-45C9-9D02-042E1EFAE2DF}" type="datetimeFigureOut">
              <a:rPr lang="en-US" smtClean="0"/>
              <a:t>11/22/2017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CD083C-3011-4BFC-ABAD-E552ECF5E222}" type="slidenum">
              <a:rPr lang="en-US" smtClean="0"/>
              <a:t>‹#›</a:t>
            </a:fld>
            <a:endParaRPr lang="en-US"/>
          </a:p>
        </p:txBody>
      </p:sp>
    </p:spTree>
    <p:extLst>
      <p:ext uri="{BB962C8B-B14F-4D97-AF65-F5344CB8AC3E}">
        <p14:creationId xmlns:p14="http://schemas.microsoft.com/office/powerpoint/2010/main" val="25252474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976E6AB-D33A-45C9-9D02-042E1EFAE2DF}" type="datetimeFigureOut">
              <a:rPr lang="en-US" smtClean="0"/>
              <a:t>11/22/2017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2CD083C-3011-4BFC-ABAD-E552ECF5E222}" type="slidenum">
              <a:rPr lang="en-US" smtClean="0"/>
              <a:t>‹#›</a:t>
            </a:fld>
            <a:endParaRPr lang="en-US"/>
          </a:p>
        </p:txBody>
      </p:sp>
    </p:spTree>
    <p:extLst>
      <p:ext uri="{BB962C8B-B14F-4D97-AF65-F5344CB8AC3E}">
        <p14:creationId xmlns:p14="http://schemas.microsoft.com/office/powerpoint/2010/main" val="14876077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976E6AB-D33A-45C9-9D02-042E1EFAE2DF}" type="datetimeFigureOut">
              <a:rPr lang="en-US" smtClean="0"/>
              <a:t>11/22/2017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2CD083C-3011-4BFC-ABAD-E552ECF5E222}" type="slidenum">
              <a:rPr lang="en-US" smtClean="0"/>
              <a:t>‹#›</a:t>
            </a:fld>
            <a:endParaRPr lang="en-US"/>
          </a:p>
        </p:txBody>
      </p:sp>
    </p:spTree>
    <p:extLst>
      <p:ext uri="{BB962C8B-B14F-4D97-AF65-F5344CB8AC3E}">
        <p14:creationId xmlns:p14="http://schemas.microsoft.com/office/powerpoint/2010/main" val="38095748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976E6AB-D33A-45C9-9D02-042E1EFAE2DF}" type="datetimeFigureOut">
              <a:rPr lang="en-US" smtClean="0"/>
              <a:t>11/22/2017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2CD083C-3011-4BFC-ABAD-E552ECF5E222}" type="slidenum">
              <a:rPr lang="en-US" smtClean="0"/>
              <a:t>‹#›</a:t>
            </a:fld>
            <a:endParaRPr lang="en-US"/>
          </a:p>
        </p:txBody>
      </p:sp>
    </p:spTree>
    <p:extLst>
      <p:ext uri="{BB962C8B-B14F-4D97-AF65-F5344CB8AC3E}">
        <p14:creationId xmlns:p14="http://schemas.microsoft.com/office/powerpoint/2010/main" val="713185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976E6AB-D33A-45C9-9D02-042E1EFAE2DF}" type="datetimeFigureOut">
              <a:rPr lang="en-US" smtClean="0"/>
              <a:t>11/22/2017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CD083C-3011-4BFC-ABAD-E552ECF5E222}" type="slidenum">
              <a:rPr lang="en-US" smtClean="0"/>
              <a:t>‹#›</a:t>
            </a:fld>
            <a:endParaRPr lang="en-US"/>
          </a:p>
        </p:txBody>
      </p:sp>
    </p:spTree>
    <p:extLst>
      <p:ext uri="{BB962C8B-B14F-4D97-AF65-F5344CB8AC3E}">
        <p14:creationId xmlns:p14="http://schemas.microsoft.com/office/powerpoint/2010/main" val="41447260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976E6AB-D33A-45C9-9D02-042E1EFAE2DF}" type="datetimeFigureOut">
              <a:rPr lang="en-US" smtClean="0"/>
              <a:t>11/22/2017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CD083C-3011-4BFC-ABAD-E552ECF5E222}" type="slidenum">
              <a:rPr lang="en-US" smtClean="0"/>
              <a:t>‹#›</a:t>
            </a:fld>
            <a:endParaRPr lang="en-US"/>
          </a:p>
        </p:txBody>
      </p:sp>
    </p:spTree>
    <p:extLst>
      <p:ext uri="{BB962C8B-B14F-4D97-AF65-F5344CB8AC3E}">
        <p14:creationId xmlns:p14="http://schemas.microsoft.com/office/powerpoint/2010/main" val="14320207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76E6AB-D33A-45C9-9D02-042E1EFAE2DF}" type="datetimeFigureOut">
              <a:rPr lang="en-US" smtClean="0"/>
              <a:t>11/22/2017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CD083C-3011-4BFC-ABAD-E552ECF5E222}" type="slidenum">
              <a:rPr lang="en-US" smtClean="0"/>
              <a:t>‹#›</a:t>
            </a:fld>
            <a:endParaRPr lang="en-US"/>
          </a:p>
        </p:txBody>
      </p:sp>
    </p:spTree>
    <p:extLst>
      <p:ext uri="{BB962C8B-B14F-4D97-AF65-F5344CB8AC3E}">
        <p14:creationId xmlns:p14="http://schemas.microsoft.com/office/powerpoint/2010/main" val="30446223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mov"/><Relationship Id="rId1" Type="http://schemas.microsoft.com/office/2007/relationships/media" Target="../media/media1.mov"/><Relationship Id="rId5" Type="http://schemas.openxmlformats.org/officeDocument/2006/relationships/image" Target="../media/image5.png"/><Relationship Id="rId4" Type="http://schemas.openxmlformats.org/officeDocument/2006/relationships/notesSlide" Target="../notesSlides/notesSlide12.xml"/></Relationships>
</file>

<file path=ppt/slides/_rels/slide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hyperlink" Target="http://youtu.be/1nuRbbVCMWQ" TargetMode="Externa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2.mov"/><Relationship Id="rId1" Type="http://schemas.microsoft.com/office/2007/relationships/media" Target="../media/media2.mov"/><Relationship Id="rId5" Type="http://schemas.openxmlformats.org/officeDocument/2006/relationships/image" Target="../media/image7.png"/><Relationship Id="rId4" Type="http://schemas.openxmlformats.org/officeDocument/2006/relationships/notesSlide" Target="../notesSlides/notesSlide15.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4494172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0"/>
            <a:ext cx="8229600" cy="1143000"/>
          </a:xfrm>
        </p:spPr>
        <p:txBody>
          <a:bodyPr/>
          <a:lstStyle/>
          <a:p>
            <a:r>
              <a:rPr lang="en-US" sz="3800" dirty="0">
                <a:solidFill>
                  <a:srgbClr val="FFFFFF"/>
                </a:solidFill>
              </a:rPr>
              <a:t>An example of positive feedback</a:t>
            </a:r>
            <a:endParaRPr lang="en-US" sz="3800" dirty="0">
              <a:solidFill>
                <a:srgbClr val="FFFFFF"/>
              </a:solidFill>
            </a:endParaRPr>
          </a:p>
        </p:txBody>
      </p:sp>
      <p:sp>
        <p:nvSpPr>
          <p:cNvPr id="3" name="Content Placeholder 2"/>
          <p:cNvSpPr>
            <a:spLocks noGrp="1"/>
          </p:cNvSpPr>
          <p:nvPr>
            <p:ph idx="1"/>
          </p:nvPr>
        </p:nvSpPr>
        <p:spPr/>
        <p:txBody>
          <a:bodyPr/>
          <a:lstStyle/>
          <a:p>
            <a:endParaRPr lang="en-US" dirty="0"/>
          </a:p>
        </p:txBody>
      </p:sp>
      <p:sp>
        <p:nvSpPr>
          <p:cNvPr id="4" name="Slide Number Placeholder 3"/>
          <p:cNvSpPr>
            <a:spLocks noGrp="1"/>
          </p:cNvSpPr>
          <p:nvPr>
            <p:ph type="sldNum" sz="quarter" idx="12"/>
          </p:nvPr>
        </p:nvSpPr>
        <p:spPr/>
        <p:txBody>
          <a:bodyPr/>
          <a:lstStyle/>
          <a:p>
            <a:pPr>
              <a:defRPr/>
            </a:pPr>
            <a:fld id="{777A361B-253D-4461-BB41-89D82972233F}" type="slidenum">
              <a:rPr lang="en-US" smtClean="0"/>
              <a:pPr>
                <a:defRPr/>
              </a:pPr>
              <a:t>10</a:t>
            </a:fld>
            <a:endParaRPr lang="en-US"/>
          </a:p>
        </p:txBody>
      </p:sp>
      <p:pic>
        <p:nvPicPr>
          <p:cNvPr id="6" name="Picture 5"/>
          <p:cNvPicPr>
            <a:picLocks noChangeAspect="1"/>
          </p:cNvPicPr>
          <p:nvPr/>
        </p:nvPicPr>
        <p:blipFill>
          <a:blip r:embed="rId3"/>
          <a:srcRect l="2556" t="2684" r="2875" b="6070"/>
          <a:stretch>
            <a:fillRect/>
          </a:stretch>
        </p:blipFill>
        <p:spPr>
          <a:xfrm>
            <a:off x="1524001" y="990600"/>
            <a:ext cx="9067800" cy="5867401"/>
          </a:xfrm>
          <a:prstGeom prst="rect">
            <a:avLst/>
          </a:prstGeom>
        </p:spPr>
      </p:pic>
    </p:spTree>
    <p:extLst>
      <p:ext uri="{BB962C8B-B14F-4D97-AF65-F5344CB8AC3E}">
        <p14:creationId xmlns:p14="http://schemas.microsoft.com/office/powerpoint/2010/main" val="16572629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a:xfrm>
            <a:off x="1752600" y="0"/>
            <a:ext cx="8915400" cy="1219200"/>
          </a:xfrm>
        </p:spPr>
        <p:txBody>
          <a:bodyPr/>
          <a:lstStyle/>
          <a:p>
            <a:pPr eaLnBrk="1" hangingPunct="1"/>
            <a:r>
              <a:rPr lang="en-US" sz="3200" dirty="0">
                <a:solidFill>
                  <a:srgbClr val="FFFFFF"/>
                </a:solidFill>
              </a:rPr>
              <a:t>Insulin and Glucagon: Control of Blood Glucose</a:t>
            </a:r>
          </a:p>
        </p:txBody>
      </p:sp>
      <p:sp>
        <p:nvSpPr>
          <p:cNvPr id="108547" name="Rectangle 3"/>
          <p:cNvSpPr>
            <a:spLocks noGrp="1" noChangeArrowheads="1"/>
          </p:cNvSpPr>
          <p:nvPr>
            <p:ph type="body" idx="1"/>
          </p:nvPr>
        </p:nvSpPr>
        <p:spPr>
          <a:xfrm>
            <a:off x="2057400" y="1295401"/>
            <a:ext cx="8382000" cy="3451201"/>
          </a:xfrm>
          <a:noFill/>
        </p:spPr>
        <p:txBody>
          <a:bodyPr>
            <a:spAutoFit/>
          </a:bodyPr>
          <a:lstStyle/>
          <a:p>
            <a:pPr marL="350838" indent="-350838"/>
            <a:r>
              <a:rPr lang="en-US" dirty="0"/>
              <a:t>Hormones work in pairs to maintain homeostasis.</a:t>
            </a:r>
          </a:p>
          <a:p>
            <a:pPr marL="350838" indent="-350838"/>
            <a:r>
              <a:rPr lang="en-US" b="1" dirty="0"/>
              <a:t>Insulin </a:t>
            </a:r>
            <a:r>
              <a:rPr lang="en-US" dirty="0"/>
              <a:t>(</a:t>
            </a:r>
            <a:r>
              <a:rPr lang="en-US" i="1" dirty="0"/>
              <a:t>decreases</a:t>
            </a:r>
            <a:r>
              <a:rPr lang="en-US" dirty="0"/>
              <a:t> blood glucose) and </a:t>
            </a:r>
            <a:r>
              <a:rPr lang="en-US" b="1" dirty="0"/>
              <a:t>glucagon </a:t>
            </a:r>
            <a:r>
              <a:rPr lang="en-US" dirty="0"/>
              <a:t>(</a:t>
            </a:r>
            <a:r>
              <a:rPr lang="en-US" i="1" dirty="0"/>
              <a:t>increases </a:t>
            </a:r>
            <a:r>
              <a:rPr lang="en-US" dirty="0"/>
              <a:t>blood glucose)</a:t>
            </a:r>
            <a:r>
              <a:rPr lang="en-US" b="1" dirty="0"/>
              <a:t> </a:t>
            </a:r>
            <a:r>
              <a:rPr lang="en-US" dirty="0"/>
              <a:t>are antagonistic hormones that help maintain glucose </a:t>
            </a:r>
            <a:r>
              <a:rPr lang="en-US" dirty="0"/>
              <a:t>homeostasis.</a:t>
            </a:r>
            <a:br>
              <a:rPr lang="en-US" dirty="0"/>
            </a:br>
            <a:endParaRPr lang="en-US" dirty="0"/>
          </a:p>
          <a:p>
            <a:pPr marL="350838" indent="-350838"/>
            <a:r>
              <a:rPr lang="en-US" dirty="0"/>
              <a:t>The pancreas has clusters of endocrine cells called pancreatic islets with alpha cells that produce glucagon and beta cells that produce </a:t>
            </a:r>
            <a:r>
              <a:rPr lang="en-US" dirty="0"/>
              <a:t>insulin.</a:t>
            </a:r>
            <a:endParaRPr lang="en-US" dirty="0"/>
          </a:p>
        </p:txBody>
      </p:sp>
    </p:spTree>
    <p:extLst>
      <p:ext uri="{BB962C8B-B14F-4D97-AF65-F5344CB8AC3E}">
        <p14:creationId xmlns:p14="http://schemas.microsoft.com/office/powerpoint/2010/main" val="11182791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Picture 38" descr="45_13_InsulinGlucagon-U"/>
          <p:cNvPicPr>
            <a:picLocks noChangeAspect="1" noChangeArrowheads="1"/>
          </p:cNvPicPr>
          <p:nvPr/>
        </p:nvPicPr>
        <p:blipFill>
          <a:blip r:embed="rId3"/>
          <a:srcRect/>
          <a:stretch>
            <a:fillRect/>
          </a:stretch>
        </p:blipFill>
        <p:spPr bwMode="auto">
          <a:xfrm>
            <a:off x="1524000" y="1"/>
            <a:ext cx="9144000" cy="6857999"/>
          </a:xfrm>
          <a:prstGeom prst="rect">
            <a:avLst/>
          </a:prstGeom>
          <a:noFill/>
          <a:ln w="9525">
            <a:noFill/>
            <a:miter lim="800000"/>
            <a:headEnd/>
            <a:tailEnd/>
          </a:ln>
        </p:spPr>
      </p:pic>
      <p:sp>
        <p:nvSpPr>
          <p:cNvPr id="110595" name="Text Box 4"/>
          <p:cNvSpPr txBox="1">
            <a:spLocks noChangeArrowheads="1"/>
          </p:cNvSpPr>
          <p:nvPr/>
        </p:nvSpPr>
        <p:spPr bwMode="auto">
          <a:xfrm>
            <a:off x="1905001" y="304801"/>
            <a:ext cx="1169987" cy="620713"/>
          </a:xfrm>
          <a:prstGeom prst="rect">
            <a:avLst/>
          </a:prstGeom>
          <a:noFill/>
          <a:ln w="9525">
            <a:noFill/>
            <a:miter lim="800000"/>
            <a:headEnd/>
            <a:tailEnd/>
          </a:ln>
        </p:spPr>
        <p:txBody>
          <a:bodyPr wrap="none" lIns="0" tIns="0" rIns="0" bIns="0">
            <a:prstTxWarp prst="textNoShape">
              <a:avLst/>
            </a:prstTxWarp>
          </a:bodyPr>
          <a:lstStyle/>
          <a:p>
            <a:pPr>
              <a:lnSpc>
                <a:spcPct val="90000"/>
              </a:lnSpc>
            </a:pPr>
            <a:r>
              <a:rPr lang="en-US" sz="1400" b="1" dirty="0"/>
              <a:t>Body cells</a:t>
            </a:r>
            <a:br>
              <a:rPr lang="en-US" sz="1400" b="1" dirty="0"/>
            </a:br>
            <a:r>
              <a:rPr lang="en-US" sz="1400" b="1" dirty="0"/>
              <a:t>take up more</a:t>
            </a:r>
            <a:br>
              <a:rPr lang="en-US" sz="1400" b="1" dirty="0"/>
            </a:br>
            <a:r>
              <a:rPr lang="en-US" sz="1400" b="1" dirty="0"/>
              <a:t>glucose.</a:t>
            </a:r>
          </a:p>
        </p:txBody>
      </p:sp>
      <p:sp>
        <p:nvSpPr>
          <p:cNvPr id="110596" name="Text Box 25"/>
          <p:cNvSpPr txBox="1">
            <a:spLocks noChangeArrowheads="1"/>
          </p:cNvSpPr>
          <p:nvPr/>
        </p:nvSpPr>
        <p:spPr bwMode="auto">
          <a:xfrm>
            <a:off x="6445250" y="123032"/>
            <a:ext cx="641350" cy="211137"/>
          </a:xfrm>
          <a:prstGeom prst="rect">
            <a:avLst/>
          </a:prstGeom>
          <a:noFill/>
          <a:ln w="9525">
            <a:noFill/>
            <a:miter lim="800000"/>
            <a:headEnd/>
            <a:tailEnd/>
          </a:ln>
        </p:spPr>
        <p:txBody>
          <a:bodyPr wrap="none" lIns="0" tIns="0" rIns="0" bIns="0">
            <a:prstTxWarp prst="textNoShape">
              <a:avLst/>
            </a:prstTxWarp>
          </a:bodyPr>
          <a:lstStyle/>
          <a:p>
            <a:pPr>
              <a:lnSpc>
                <a:spcPct val="90000"/>
              </a:lnSpc>
            </a:pPr>
            <a:r>
              <a:rPr lang="en-US" sz="1400" b="1" dirty="0"/>
              <a:t>Insulin</a:t>
            </a:r>
          </a:p>
        </p:txBody>
      </p:sp>
      <p:sp>
        <p:nvSpPr>
          <p:cNvPr id="110597" name="Text Box 26"/>
          <p:cNvSpPr txBox="1">
            <a:spLocks noChangeArrowheads="1"/>
          </p:cNvSpPr>
          <p:nvPr/>
        </p:nvSpPr>
        <p:spPr bwMode="auto">
          <a:xfrm>
            <a:off x="8305801" y="533401"/>
            <a:ext cx="1262063" cy="766763"/>
          </a:xfrm>
          <a:prstGeom prst="rect">
            <a:avLst/>
          </a:prstGeom>
          <a:noFill/>
          <a:ln w="9525">
            <a:noFill/>
            <a:miter lim="800000"/>
            <a:headEnd/>
            <a:tailEnd/>
          </a:ln>
        </p:spPr>
        <p:txBody>
          <a:bodyPr wrap="none" lIns="0" tIns="0" rIns="0" bIns="0">
            <a:prstTxWarp prst="textNoShape">
              <a:avLst/>
            </a:prstTxWarp>
          </a:bodyPr>
          <a:lstStyle/>
          <a:p>
            <a:pPr>
              <a:lnSpc>
                <a:spcPct val="90000"/>
              </a:lnSpc>
            </a:pPr>
            <a:r>
              <a:rPr lang="en-US" sz="1400" b="1" dirty="0"/>
              <a:t>Beta cells of</a:t>
            </a:r>
            <a:br>
              <a:rPr lang="en-US" sz="1400" b="1" dirty="0"/>
            </a:br>
            <a:r>
              <a:rPr lang="en-US" sz="1400" b="1" dirty="0"/>
              <a:t>pancreas</a:t>
            </a:r>
            <a:br>
              <a:rPr lang="en-US" sz="1400" b="1" dirty="0"/>
            </a:br>
            <a:r>
              <a:rPr lang="en-US" sz="1400" b="1" dirty="0"/>
              <a:t>release insulin</a:t>
            </a:r>
            <a:br>
              <a:rPr lang="en-US" sz="1400" b="1" dirty="0"/>
            </a:br>
            <a:r>
              <a:rPr lang="en-US" sz="1400" b="1" dirty="0"/>
              <a:t>into the blood.</a:t>
            </a:r>
          </a:p>
        </p:txBody>
      </p:sp>
      <p:sp>
        <p:nvSpPr>
          <p:cNvPr id="110598" name="Text Box 27"/>
          <p:cNvSpPr txBox="1">
            <a:spLocks noChangeArrowheads="1"/>
          </p:cNvSpPr>
          <p:nvPr/>
        </p:nvSpPr>
        <p:spPr bwMode="auto">
          <a:xfrm>
            <a:off x="4854575" y="1608139"/>
            <a:ext cx="1130300" cy="871537"/>
          </a:xfrm>
          <a:prstGeom prst="rect">
            <a:avLst/>
          </a:prstGeom>
          <a:noFill/>
          <a:ln w="9525">
            <a:noFill/>
            <a:miter lim="800000"/>
            <a:headEnd/>
            <a:tailEnd/>
          </a:ln>
        </p:spPr>
        <p:txBody>
          <a:bodyPr wrap="none" lIns="0" tIns="0" rIns="0" bIns="0">
            <a:prstTxWarp prst="textNoShape">
              <a:avLst/>
            </a:prstTxWarp>
          </a:bodyPr>
          <a:lstStyle/>
          <a:p>
            <a:pPr>
              <a:lnSpc>
                <a:spcPct val="90000"/>
              </a:lnSpc>
            </a:pPr>
            <a:r>
              <a:rPr lang="en-US" sz="1400" b="1"/>
              <a:t>Liver takes</a:t>
            </a:r>
            <a:br>
              <a:rPr lang="en-US" sz="1400" b="1"/>
            </a:br>
            <a:r>
              <a:rPr lang="en-US" sz="1400" b="1"/>
              <a:t>up glucose </a:t>
            </a:r>
            <a:br>
              <a:rPr lang="en-US" sz="1400" b="1"/>
            </a:br>
            <a:r>
              <a:rPr lang="en-US" sz="1400" b="1"/>
              <a:t>and stores it</a:t>
            </a:r>
            <a:br>
              <a:rPr lang="en-US" sz="1400" b="1"/>
            </a:br>
            <a:r>
              <a:rPr lang="en-US" sz="1400" b="1"/>
              <a:t>as glycogen.</a:t>
            </a:r>
          </a:p>
        </p:txBody>
      </p:sp>
      <p:sp>
        <p:nvSpPr>
          <p:cNvPr id="110599" name="Text Box 28"/>
          <p:cNvSpPr txBox="1">
            <a:spLocks noChangeArrowheads="1"/>
          </p:cNvSpPr>
          <p:nvPr/>
        </p:nvSpPr>
        <p:spPr bwMode="auto">
          <a:xfrm>
            <a:off x="2667000" y="2286000"/>
            <a:ext cx="1262062" cy="395288"/>
          </a:xfrm>
          <a:prstGeom prst="rect">
            <a:avLst/>
          </a:prstGeom>
          <a:noFill/>
          <a:ln w="9525">
            <a:noFill/>
            <a:miter lim="800000"/>
            <a:headEnd/>
            <a:tailEnd/>
          </a:ln>
        </p:spPr>
        <p:txBody>
          <a:bodyPr wrap="none" lIns="0" tIns="0" rIns="0" bIns="0">
            <a:prstTxWarp prst="textNoShape">
              <a:avLst/>
            </a:prstTxWarp>
          </a:bodyPr>
          <a:lstStyle/>
          <a:p>
            <a:pPr algn="ctr">
              <a:lnSpc>
                <a:spcPct val="90000"/>
              </a:lnSpc>
            </a:pPr>
            <a:r>
              <a:rPr lang="en-US" sz="1400" b="1" dirty="0"/>
              <a:t>Blood glucose</a:t>
            </a:r>
            <a:br>
              <a:rPr lang="en-US" sz="1400" b="1" dirty="0"/>
            </a:br>
            <a:r>
              <a:rPr lang="en-US" sz="1400" b="1" dirty="0"/>
              <a:t>level declines.</a:t>
            </a:r>
          </a:p>
        </p:txBody>
      </p:sp>
      <p:sp>
        <p:nvSpPr>
          <p:cNvPr id="110600" name="Text Box 29"/>
          <p:cNvSpPr txBox="1">
            <a:spLocks noChangeArrowheads="1"/>
          </p:cNvSpPr>
          <p:nvPr/>
        </p:nvSpPr>
        <p:spPr bwMode="auto">
          <a:xfrm>
            <a:off x="2667001" y="4343400"/>
            <a:ext cx="1262063" cy="395288"/>
          </a:xfrm>
          <a:prstGeom prst="rect">
            <a:avLst/>
          </a:prstGeom>
          <a:noFill/>
          <a:ln w="9525">
            <a:noFill/>
            <a:miter lim="800000"/>
            <a:headEnd/>
            <a:tailEnd/>
          </a:ln>
        </p:spPr>
        <p:txBody>
          <a:bodyPr wrap="none" lIns="0" tIns="0" rIns="0" bIns="0">
            <a:prstTxWarp prst="textNoShape">
              <a:avLst/>
            </a:prstTxWarp>
          </a:bodyPr>
          <a:lstStyle/>
          <a:p>
            <a:pPr algn="ctr">
              <a:lnSpc>
                <a:spcPct val="90000"/>
              </a:lnSpc>
            </a:pPr>
            <a:r>
              <a:rPr lang="en-US" sz="1400" b="1" dirty="0"/>
              <a:t>Blood glucose</a:t>
            </a:r>
            <a:br>
              <a:rPr lang="en-US" sz="1400" b="1" dirty="0"/>
            </a:br>
            <a:r>
              <a:rPr lang="en-US" sz="1400" b="1" dirty="0"/>
              <a:t>level rises.</a:t>
            </a:r>
          </a:p>
        </p:txBody>
      </p:sp>
      <p:sp>
        <p:nvSpPr>
          <p:cNvPr id="110601" name="Text Box 30"/>
          <p:cNvSpPr txBox="1">
            <a:spLocks noChangeArrowheads="1"/>
          </p:cNvSpPr>
          <p:nvPr/>
        </p:nvSpPr>
        <p:spPr bwMode="auto">
          <a:xfrm>
            <a:off x="4800600" y="3276600"/>
            <a:ext cx="1763712" cy="620712"/>
          </a:xfrm>
          <a:prstGeom prst="rect">
            <a:avLst/>
          </a:prstGeom>
          <a:noFill/>
          <a:ln w="9525">
            <a:noFill/>
            <a:miter lim="800000"/>
            <a:headEnd/>
            <a:tailEnd/>
          </a:ln>
        </p:spPr>
        <p:txBody>
          <a:bodyPr wrap="none" lIns="0" tIns="0" rIns="0" bIns="0">
            <a:prstTxWarp prst="textNoShape">
              <a:avLst/>
            </a:prstTxWarp>
          </a:bodyPr>
          <a:lstStyle/>
          <a:p>
            <a:pPr algn="ctr">
              <a:lnSpc>
                <a:spcPct val="90000"/>
              </a:lnSpc>
            </a:pPr>
            <a:r>
              <a:rPr lang="en-US" sz="1400" b="1" dirty="0"/>
              <a:t>Homeostasis:</a:t>
            </a:r>
            <a:br>
              <a:rPr lang="en-US" sz="1400" b="1" dirty="0"/>
            </a:br>
            <a:r>
              <a:rPr lang="en-US" sz="1400" b="1" dirty="0"/>
              <a:t>Blood glucose level</a:t>
            </a:r>
            <a:br>
              <a:rPr lang="en-US" sz="1400" b="1" dirty="0"/>
            </a:br>
            <a:r>
              <a:rPr lang="en-US" sz="1400" b="1" dirty="0"/>
              <a:t>(70–110 mg</a:t>
            </a:r>
            <a:r>
              <a:rPr lang="en-US" sz="1400" b="1" dirty="0"/>
              <a:t>/100mL</a:t>
            </a:r>
            <a:r>
              <a:rPr lang="en-US" sz="1400" b="1" dirty="0"/>
              <a:t>)</a:t>
            </a:r>
          </a:p>
        </p:txBody>
      </p:sp>
      <p:sp>
        <p:nvSpPr>
          <p:cNvPr id="110602" name="Text Box 31"/>
          <p:cNvSpPr txBox="1">
            <a:spLocks noChangeArrowheads="1"/>
          </p:cNvSpPr>
          <p:nvPr/>
        </p:nvSpPr>
        <p:spPr bwMode="auto">
          <a:xfrm>
            <a:off x="6858001" y="2057401"/>
            <a:ext cx="2281237" cy="792163"/>
          </a:xfrm>
          <a:prstGeom prst="rect">
            <a:avLst/>
          </a:prstGeom>
          <a:noFill/>
          <a:ln w="9525">
            <a:noFill/>
            <a:miter lim="800000"/>
            <a:headEnd/>
            <a:tailEnd/>
          </a:ln>
        </p:spPr>
        <p:txBody>
          <a:bodyPr wrap="none" lIns="0" tIns="0" rIns="0" bIns="0">
            <a:prstTxWarp prst="textNoShape">
              <a:avLst/>
            </a:prstTxWarp>
          </a:bodyPr>
          <a:lstStyle/>
          <a:p>
            <a:pPr algn="ctr">
              <a:lnSpc>
                <a:spcPct val="90000"/>
              </a:lnSpc>
            </a:pPr>
            <a:r>
              <a:rPr lang="en-US" sz="1400" b="1" dirty="0"/>
              <a:t>STIMULUS:</a:t>
            </a:r>
            <a:br>
              <a:rPr lang="en-US" sz="1400" b="1" dirty="0"/>
            </a:br>
            <a:r>
              <a:rPr lang="en-US" sz="1400" b="1" dirty="0"/>
              <a:t>Blood glucose level rises</a:t>
            </a:r>
            <a:br>
              <a:rPr lang="en-US" sz="1400" b="1" dirty="0"/>
            </a:br>
            <a:r>
              <a:rPr lang="en-US" sz="1400" b="1" dirty="0"/>
              <a:t> (for instance, after eating a</a:t>
            </a:r>
            <a:br>
              <a:rPr lang="en-US" sz="1400" b="1" dirty="0"/>
            </a:br>
            <a:r>
              <a:rPr lang="en-US" sz="1400" b="1" dirty="0"/>
              <a:t>carbohydrate-rich meal).</a:t>
            </a:r>
          </a:p>
        </p:txBody>
      </p:sp>
      <p:sp>
        <p:nvSpPr>
          <p:cNvPr id="110603" name="Text Box 32"/>
          <p:cNvSpPr txBox="1">
            <a:spLocks noChangeArrowheads="1"/>
          </p:cNvSpPr>
          <p:nvPr/>
        </p:nvSpPr>
        <p:spPr bwMode="auto">
          <a:xfrm>
            <a:off x="1981200" y="5562600"/>
            <a:ext cx="1276350" cy="977900"/>
          </a:xfrm>
          <a:prstGeom prst="rect">
            <a:avLst/>
          </a:prstGeom>
          <a:noFill/>
          <a:ln w="9525">
            <a:noFill/>
            <a:miter lim="800000"/>
            <a:headEnd/>
            <a:tailEnd/>
          </a:ln>
        </p:spPr>
        <p:txBody>
          <a:bodyPr wrap="none" lIns="0" tIns="0" rIns="0" bIns="0">
            <a:prstTxWarp prst="textNoShape">
              <a:avLst/>
            </a:prstTxWarp>
          </a:bodyPr>
          <a:lstStyle/>
          <a:p>
            <a:pPr>
              <a:lnSpc>
                <a:spcPct val="90000"/>
              </a:lnSpc>
            </a:pPr>
            <a:r>
              <a:rPr lang="en-US" sz="1400" b="1" dirty="0"/>
              <a:t>Liver breaks</a:t>
            </a:r>
            <a:br>
              <a:rPr lang="en-US" sz="1400" b="1" dirty="0"/>
            </a:br>
            <a:r>
              <a:rPr lang="en-US" sz="1400" b="1" dirty="0"/>
              <a:t>down glycogen</a:t>
            </a:r>
            <a:br>
              <a:rPr lang="en-US" sz="1400" b="1" dirty="0"/>
            </a:br>
            <a:r>
              <a:rPr lang="en-US" sz="1400" b="1" dirty="0"/>
              <a:t>and releases</a:t>
            </a:r>
            <a:br>
              <a:rPr lang="en-US" sz="1400" b="1" dirty="0"/>
            </a:br>
            <a:r>
              <a:rPr lang="en-US" sz="1400" b="1" dirty="0"/>
              <a:t>glucose into</a:t>
            </a:r>
            <a:br>
              <a:rPr lang="en-US" sz="1400" b="1" dirty="0"/>
            </a:br>
            <a:r>
              <a:rPr lang="en-US" sz="1400" b="1" dirty="0"/>
              <a:t>the blood.</a:t>
            </a:r>
          </a:p>
        </p:txBody>
      </p:sp>
      <p:sp>
        <p:nvSpPr>
          <p:cNvPr id="110604" name="Text Box 33"/>
          <p:cNvSpPr txBox="1">
            <a:spLocks noChangeArrowheads="1"/>
          </p:cNvSpPr>
          <p:nvPr/>
        </p:nvSpPr>
        <p:spPr bwMode="auto">
          <a:xfrm>
            <a:off x="8229600" y="5715000"/>
            <a:ext cx="2163762" cy="576262"/>
          </a:xfrm>
          <a:prstGeom prst="rect">
            <a:avLst/>
          </a:prstGeom>
          <a:noFill/>
          <a:ln w="9525">
            <a:noFill/>
            <a:miter lim="800000"/>
            <a:headEnd/>
            <a:tailEnd/>
          </a:ln>
        </p:spPr>
        <p:txBody>
          <a:bodyPr wrap="none" lIns="0" tIns="0" rIns="0" bIns="0">
            <a:prstTxWarp prst="textNoShape">
              <a:avLst/>
            </a:prstTxWarp>
          </a:bodyPr>
          <a:lstStyle/>
          <a:p>
            <a:pPr>
              <a:lnSpc>
                <a:spcPct val="90000"/>
              </a:lnSpc>
            </a:pPr>
            <a:r>
              <a:rPr lang="en-US" sz="1400" b="1" dirty="0"/>
              <a:t>Alpha cells of pancreas</a:t>
            </a:r>
            <a:br>
              <a:rPr lang="en-US" sz="1400" b="1" dirty="0"/>
            </a:br>
            <a:r>
              <a:rPr lang="en-US" sz="1400" b="1" dirty="0"/>
              <a:t>release glucagon into</a:t>
            </a:r>
            <a:br>
              <a:rPr lang="en-US" sz="1400" b="1" dirty="0"/>
            </a:br>
            <a:r>
              <a:rPr lang="en-US" sz="1400" b="1" dirty="0"/>
              <a:t>the blood.</a:t>
            </a:r>
          </a:p>
        </p:txBody>
      </p:sp>
      <p:sp>
        <p:nvSpPr>
          <p:cNvPr id="110605" name="Text Box 34"/>
          <p:cNvSpPr txBox="1">
            <a:spLocks noChangeArrowheads="1"/>
          </p:cNvSpPr>
          <p:nvPr/>
        </p:nvSpPr>
        <p:spPr bwMode="auto">
          <a:xfrm>
            <a:off x="5715001" y="6400801"/>
            <a:ext cx="866775" cy="211137"/>
          </a:xfrm>
          <a:prstGeom prst="rect">
            <a:avLst/>
          </a:prstGeom>
          <a:noFill/>
          <a:ln w="9525">
            <a:noFill/>
            <a:miter lim="800000"/>
            <a:headEnd/>
            <a:tailEnd/>
          </a:ln>
        </p:spPr>
        <p:txBody>
          <a:bodyPr wrap="none" lIns="0" tIns="0" rIns="0" bIns="0">
            <a:prstTxWarp prst="textNoShape">
              <a:avLst/>
            </a:prstTxWarp>
          </a:bodyPr>
          <a:lstStyle/>
          <a:p>
            <a:pPr>
              <a:lnSpc>
                <a:spcPct val="90000"/>
              </a:lnSpc>
            </a:pPr>
            <a:r>
              <a:rPr lang="en-US" sz="1400" b="1" dirty="0"/>
              <a:t>Glucagon</a:t>
            </a:r>
          </a:p>
        </p:txBody>
      </p:sp>
      <p:sp>
        <p:nvSpPr>
          <p:cNvPr id="110606" name="Text Box 36"/>
          <p:cNvSpPr txBox="1">
            <a:spLocks noChangeArrowheads="1"/>
          </p:cNvSpPr>
          <p:nvPr/>
        </p:nvSpPr>
        <p:spPr bwMode="auto">
          <a:xfrm>
            <a:off x="7086601" y="4114800"/>
            <a:ext cx="2003425" cy="806450"/>
          </a:xfrm>
          <a:prstGeom prst="rect">
            <a:avLst/>
          </a:prstGeom>
          <a:noFill/>
          <a:ln w="9525">
            <a:noFill/>
            <a:miter lim="800000"/>
            <a:headEnd/>
            <a:tailEnd/>
          </a:ln>
        </p:spPr>
        <p:txBody>
          <a:bodyPr wrap="none" lIns="0" tIns="0" rIns="0" bIns="0">
            <a:prstTxWarp prst="textNoShape">
              <a:avLst/>
            </a:prstTxWarp>
          </a:bodyPr>
          <a:lstStyle/>
          <a:p>
            <a:pPr algn="ctr">
              <a:lnSpc>
                <a:spcPct val="90000"/>
              </a:lnSpc>
            </a:pPr>
            <a:r>
              <a:rPr lang="en-US" sz="1400" b="1" dirty="0"/>
              <a:t>STIMULUS:</a:t>
            </a:r>
            <a:br>
              <a:rPr lang="en-US" sz="1400" b="1" dirty="0"/>
            </a:br>
            <a:r>
              <a:rPr lang="en-US" sz="1400" b="1" dirty="0"/>
              <a:t>Blood glucose level </a:t>
            </a:r>
            <a:br>
              <a:rPr lang="en-US" sz="1400" b="1" dirty="0"/>
            </a:br>
            <a:r>
              <a:rPr lang="en-US" sz="1400" b="1" dirty="0"/>
              <a:t>falls (for instance, after</a:t>
            </a:r>
            <a:br>
              <a:rPr lang="en-US" sz="1400" b="1" dirty="0"/>
            </a:br>
            <a:r>
              <a:rPr lang="en-US" sz="1400" b="1" dirty="0"/>
              <a:t>skipping a meal).</a:t>
            </a:r>
          </a:p>
        </p:txBody>
      </p:sp>
      <p:sp>
        <p:nvSpPr>
          <p:cNvPr id="110607" name="Rectangle 2"/>
          <p:cNvSpPr>
            <a:spLocks noGrp="1" noChangeArrowheads="1"/>
          </p:cNvSpPr>
          <p:nvPr>
            <p:ph type="title"/>
          </p:nvPr>
        </p:nvSpPr>
        <p:spPr>
          <a:xfrm>
            <a:off x="1676400" y="25400"/>
            <a:ext cx="2590800" cy="304800"/>
          </a:xfrm>
        </p:spPr>
        <p:txBody>
          <a:bodyPr/>
          <a:lstStyle/>
          <a:p>
            <a:pPr eaLnBrk="1" hangingPunct="1"/>
            <a:r>
              <a:rPr lang="en-US" sz="1200">
                <a:latin typeface="Arial" charset="0"/>
              </a:rPr>
              <a:t>Figure 45.13</a:t>
            </a:r>
          </a:p>
        </p:txBody>
      </p:sp>
      <p:sp>
        <p:nvSpPr>
          <p:cNvPr id="2" name="Rectangle 1"/>
          <p:cNvSpPr/>
          <p:nvPr/>
        </p:nvSpPr>
        <p:spPr>
          <a:xfrm>
            <a:off x="2514600" y="76200"/>
            <a:ext cx="990600" cy="2286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9319553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33562"/>
            <a:ext cx="8229600" cy="1143000"/>
          </a:xfrm>
        </p:spPr>
        <p:txBody>
          <a:bodyPr/>
          <a:lstStyle/>
          <a:p>
            <a:r>
              <a:rPr lang="en-US" dirty="0" smtClean="0">
                <a:solidFill>
                  <a:schemeClr val="bg1"/>
                </a:solidFill>
              </a:rPr>
              <a:t>AP Curriculum Framework</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t>EK 3.D.4 Changes in signal transduction pathways can alter cellular response.</a:t>
            </a:r>
          </a:p>
          <a:p>
            <a:pPr lvl="1"/>
            <a:r>
              <a:rPr lang="en-US" dirty="0" smtClean="0"/>
              <a:t>A. Conditions where signal transduction is blocked or defective can be deleterious, preventative or prophylactic.</a:t>
            </a:r>
          </a:p>
          <a:p>
            <a:pPr lvl="2"/>
            <a:r>
              <a:rPr lang="en-US" i="1" dirty="0" smtClean="0"/>
              <a:t>Illustrative example - diabetes</a:t>
            </a:r>
            <a:endParaRPr lang="en-US" i="1" dirty="0"/>
          </a:p>
        </p:txBody>
      </p:sp>
      <p:sp>
        <p:nvSpPr>
          <p:cNvPr id="4" name="Slide Number Placeholder 3"/>
          <p:cNvSpPr>
            <a:spLocks noGrp="1"/>
          </p:cNvSpPr>
          <p:nvPr>
            <p:ph type="sldNum" sz="quarter" idx="12"/>
          </p:nvPr>
        </p:nvSpPr>
        <p:spPr/>
        <p:txBody>
          <a:bodyPr/>
          <a:lstStyle/>
          <a:p>
            <a:pPr>
              <a:defRPr/>
            </a:pPr>
            <a:fld id="{777A361B-253D-4461-BB41-89D82972233F}" type="slidenum">
              <a:rPr lang="en-US" smtClean="0"/>
              <a:pPr>
                <a:defRPr/>
              </a:pPr>
              <a:t>13</a:t>
            </a:fld>
            <a:endParaRPr lang="en-US"/>
          </a:p>
        </p:txBody>
      </p:sp>
    </p:spTree>
    <p:extLst>
      <p:ext uri="{BB962C8B-B14F-4D97-AF65-F5344CB8AC3E}">
        <p14:creationId xmlns:p14="http://schemas.microsoft.com/office/powerpoint/2010/main" val="42588434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a:xfrm>
            <a:off x="1828800" y="304800"/>
            <a:ext cx="8534400" cy="503238"/>
          </a:xfrm>
        </p:spPr>
        <p:txBody>
          <a:bodyPr>
            <a:normAutofit fontScale="90000"/>
          </a:bodyPr>
          <a:lstStyle/>
          <a:p>
            <a:pPr eaLnBrk="1" hangingPunct="1"/>
            <a:r>
              <a:rPr lang="en-US" dirty="0" smtClean="0">
                <a:solidFill>
                  <a:srgbClr val="FFFFFF"/>
                </a:solidFill>
              </a:rPr>
              <a:t>Out of Balance: Diabetes </a:t>
            </a:r>
            <a:r>
              <a:rPr lang="en-US" dirty="0">
                <a:solidFill>
                  <a:srgbClr val="FFFFFF"/>
                </a:solidFill>
              </a:rPr>
              <a:t>Mellitus</a:t>
            </a:r>
          </a:p>
        </p:txBody>
      </p:sp>
      <p:sp>
        <p:nvSpPr>
          <p:cNvPr id="124931" name="Rectangle 3"/>
          <p:cNvSpPr>
            <a:spLocks noGrp="1" noChangeArrowheads="1"/>
          </p:cNvSpPr>
          <p:nvPr>
            <p:ph type="body" idx="1"/>
          </p:nvPr>
        </p:nvSpPr>
        <p:spPr>
          <a:xfrm>
            <a:off x="2057400" y="1371601"/>
            <a:ext cx="8305800" cy="3063403"/>
          </a:xfrm>
          <a:noFill/>
        </p:spPr>
        <p:txBody>
          <a:bodyPr>
            <a:spAutoFit/>
          </a:bodyPr>
          <a:lstStyle/>
          <a:p>
            <a:pPr eaLnBrk="1" hangingPunct="1"/>
            <a:r>
              <a:rPr lang="en-US" b="1" dirty="0"/>
              <a:t>Diabetes mellitus </a:t>
            </a:r>
            <a:r>
              <a:rPr lang="en-US" dirty="0"/>
              <a:t>is perhaps the best-known endocrine </a:t>
            </a:r>
            <a:r>
              <a:rPr lang="en-US" dirty="0"/>
              <a:t>disorder.</a:t>
            </a:r>
            <a:br>
              <a:rPr lang="en-US" dirty="0"/>
            </a:br>
            <a:endParaRPr lang="en-US" dirty="0"/>
          </a:p>
          <a:p>
            <a:pPr eaLnBrk="1" hangingPunct="1"/>
            <a:r>
              <a:rPr lang="en-US" dirty="0"/>
              <a:t>It is caused by a deficiency of insulin or a decreased response to insulin in target </a:t>
            </a:r>
            <a:r>
              <a:rPr lang="en-US" dirty="0"/>
              <a:t>tissues.</a:t>
            </a:r>
            <a:br>
              <a:rPr lang="en-US" dirty="0"/>
            </a:br>
            <a:endParaRPr lang="en-US" dirty="0"/>
          </a:p>
          <a:p>
            <a:pPr eaLnBrk="1" hangingPunct="1"/>
            <a:r>
              <a:rPr lang="en-US" dirty="0"/>
              <a:t>It is marked by elevated blood glucose </a:t>
            </a:r>
            <a:r>
              <a:rPr lang="en-US" dirty="0"/>
              <a:t>levels.</a:t>
            </a:r>
            <a:endParaRPr lang="en-US" dirty="0"/>
          </a:p>
        </p:txBody>
      </p:sp>
    </p:spTree>
    <p:extLst>
      <p:ext uri="{BB962C8B-B14F-4D97-AF65-F5344CB8AC3E}">
        <p14:creationId xmlns:p14="http://schemas.microsoft.com/office/powerpoint/2010/main" val="31127847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body" idx="1"/>
          </p:nvPr>
        </p:nvSpPr>
        <p:spPr>
          <a:xfrm>
            <a:off x="2057400" y="1374775"/>
            <a:ext cx="8382000" cy="2935162"/>
          </a:xfrm>
          <a:noFill/>
        </p:spPr>
        <p:txBody>
          <a:bodyPr>
            <a:spAutoFit/>
          </a:bodyPr>
          <a:lstStyle/>
          <a:p>
            <a:pPr marL="350838" indent="-350838"/>
            <a:r>
              <a:rPr lang="en-US" i="1" dirty="0"/>
              <a:t>Type 1 diabetes mellitus</a:t>
            </a:r>
            <a:r>
              <a:rPr lang="en-US" dirty="0"/>
              <a:t> (insulin-dependent) is an autoimmune disorder in which the immune system destroys pancreatic beta </a:t>
            </a:r>
            <a:r>
              <a:rPr lang="en-US" dirty="0"/>
              <a:t>cells. </a:t>
            </a:r>
            <a:br>
              <a:rPr lang="en-US" dirty="0"/>
            </a:br>
            <a:endParaRPr lang="en-US" dirty="0"/>
          </a:p>
          <a:p>
            <a:pPr marL="350838" indent="-350838"/>
            <a:r>
              <a:rPr lang="en-US" i="1" dirty="0"/>
              <a:t>Type 2 diabetes mellitus</a:t>
            </a:r>
            <a:r>
              <a:rPr lang="en-US" dirty="0"/>
              <a:t> (non-insulin-dependent) involves insulin deficiency or reduced response of target cells due to change in insulin </a:t>
            </a:r>
            <a:r>
              <a:rPr lang="en-US" dirty="0"/>
              <a:t>receptors.</a:t>
            </a:r>
            <a:endParaRPr lang="en-US" dirty="0"/>
          </a:p>
        </p:txBody>
      </p:sp>
      <p:sp>
        <p:nvSpPr>
          <p:cNvPr id="2" name="Rectangle 1"/>
          <p:cNvSpPr/>
          <p:nvPr/>
        </p:nvSpPr>
        <p:spPr>
          <a:xfrm>
            <a:off x="1524000" y="152401"/>
            <a:ext cx="9144000" cy="769441"/>
          </a:xfrm>
          <a:prstGeom prst="rect">
            <a:avLst/>
          </a:prstGeom>
        </p:spPr>
        <p:txBody>
          <a:bodyPr wrap="square">
            <a:spAutoFit/>
          </a:bodyPr>
          <a:lstStyle/>
          <a:p>
            <a:pPr algn="ctr"/>
            <a:r>
              <a:rPr lang="en-US" sz="4400" dirty="0">
                <a:solidFill>
                  <a:srgbClr val="FFFFFF"/>
                </a:solidFill>
                <a:latin typeface="+mj-lt"/>
              </a:rPr>
              <a:t>Out of Balance: Diabetes Mellitus</a:t>
            </a:r>
            <a:endParaRPr lang="en-US" sz="4400" dirty="0">
              <a:latin typeface="+mj-lt"/>
            </a:endParaRPr>
          </a:p>
        </p:txBody>
      </p:sp>
    </p:spTree>
    <p:extLst>
      <p:ext uri="{BB962C8B-B14F-4D97-AF65-F5344CB8AC3E}">
        <p14:creationId xmlns:p14="http://schemas.microsoft.com/office/powerpoint/2010/main" val="25888818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0"/>
            <a:ext cx="8229600" cy="1143000"/>
          </a:xfrm>
        </p:spPr>
        <p:txBody>
          <a:bodyPr/>
          <a:lstStyle/>
          <a:p>
            <a:r>
              <a:rPr lang="en-US" sz="4100" dirty="0">
                <a:solidFill>
                  <a:srgbClr val="FFFFFF"/>
                </a:solidFill>
              </a:rPr>
              <a:t>Action of Insulin</a:t>
            </a:r>
            <a:endParaRPr lang="en-US" sz="4100" dirty="0">
              <a:solidFill>
                <a:srgbClr val="FFFFFF"/>
              </a:solidFill>
            </a:endParaRPr>
          </a:p>
        </p:txBody>
      </p:sp>
      <p:sp>
        <p:nvSpPr>
          <p:cNvPr id="3" name="Content Placeholder 2"/>
          <p:cNvSpPr>
            <a:spLocks noGrp="1"/>
          </p:cNvSpPr>
          <p:nvPr>
            <p:ph idx="1"/>
          </p:nvPr>
        </p:nvSpPr>
        <p:spPr/>
        <p:txBody>
          <a:bodyPr/>
          <a:lstStyle/>
          <a:p>
            <a:endParaRPr lang="en-US" dirty="0"/>
          </a:p>
        </p:txBody>
      </p:sp>
      <p:sp>
        <p:nvSpPr>
          <p:cNvPr id="4" name="Slide Number Placeholder 3"/>
          <p:cNvSpPr>
            <a:spLocks noGrp="1"/>
          </p:cNvSpPr>
          <p:nvPr>
            <p:ph type="sldNum" sz="quarter" idx="12"/>
          </p:nvPr>
        </p:nvSpPr>
        <p:spPr/>
        <p:txBody>
          <a:bodyPr/>
          <a:lstStyle/>
          <a:p>
            <a:pPr>
              <a:defRPr/>
            </a:pPr>
            <a:fld id="{777A361B-253D-4461-BB41-89D82972233F}" type="slidenum">
              <a:rPr lang="en-US" smtClean="0"/>
              <a:pPr>
                <a:defRPr/>
              </a:pPr>
              <a:t>16</a:t>
            </a:fld>
            <a:endParaRPr lang="en-US"/>
          </a:p>
        </p:txBody>
      </p:sp>
      <p:pic>
        <p:nvPicPr>
          <p:cNvPr id="5" name="Picture 4"/>
          <p:cNvPicPr>
            <a:picLocks noChangeAspect="1"/>
          </p:cNvPicPr>
          <p:nvPr/>
        </p:nvPicPr>
        <p:blipFill>
          <a:blip r:embed="rId3"/>
          <a:stretch>
            <a:fillRect/>
          </a:stretch>
        </p:blipFill>
        <p:spPr>
          <a:xfrm>
            <a:off x="1524000" y="990600"/>
            <a:ext cx="9144000" cy="5257800"/>
          </a:xfrm>
          <a:prstGeom prst="rect">
            <a:avLst/>
          </a:prstGeom>
        </p:spPr>
      </p:pic>
    </p:spTree>
    <p:extLst>
      <p:ext uri="{BB962C8B-B14F-4D97-AF65-F5344CB8AC3E}">
        <p14:creationId xmlns:p14="http://schemas.microsoft.com/office/powerpoint/2010/main" val="169164362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2057400" y="152400"/>
            <a:ext cx="8229600" cy="1143000"/>
          </a:xfrm>
        </p:spPr>
        <p:txBody>
          <a:bodyPr/>
          <a:lstStyle/>
          <a:p>
            <a:r>
              <a:rPr lang="en-US" sz="3800" dirty="0">
                <a:solidFill>
                  <a:srgbClr val="FFFFFF"/>
                </a:solidFill>
              </a:rPr>
              <a:t>Insulin &amp; Glucose Regulation</a:t>
            </a:r>
            <a:endParaRPr lang="en-US" sz="3800" dirty="0">
              <a:solidFill>
                <a:srgbClr val="FFFFFF"/>
              </a:solidFill>
            </a:endParaRPr>
          </a:p>
        </p:txBody>
      </p:sp>
      <p:pic>
        <p:nvPicPr>
          <p:cNvPr id="2" name="at_3902_insulin_glucose_reg.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540000" y="1143000"/>
            <a:ext cx="6604000" cy="4953000"/>
          </a:xfrm>
          <a:prstGeom prst="rect">
            <a:avLst/>
          </a:prstGeom>
        </p:spPr>
      </p:pic>
    </p:spTree>
    <p:extLst>
      <p:ext uri="{BB962C8B-B14F-4D97-AF65-F5344CB8AC3E}">
        <p14:creationId xmlns:p14="http://schemas.microsoft.com/office/powerpoint/2010/main" val="249575832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6370" name="Picture 15" descr="45_20PTHRegulationCa_2-U"/>
          <p:cNvPicPr>
            <a:picLocks noChangeAspect="1" noChangeArrowheads="1"/>
          </p:cNvPicPr>
          <p:nvPr/>
        </p:nvPicPr>
        <p:blipFill>
          <a:blip r:embed="rId3"/>
          <a:srcRect/>
          <a:stretch>
            <a:fillRect/>
          </a:stretch>
        </p:blipFill>
        <p:spPr bwMode="auto">
          <a:xfrm>
            <a:off x="1524001" y="0"/>
            <a:ext cx="9143999" cy="6858000"/>
          </a:xfrm>
          <a:prstGeom prst="rect">
            <a:avLst/>
          </a:prstGeom>
          <a:noFill/>
          <a:ln w="9525">
            <a:noFill/>
            <a:miter lim="800000"/>
            <a:headEnd/>
            <a:tailEnd/>
          </a:ln>
        </p:spPr>
      </p:pic>
      <p:sp>
        <p:nvSpPr>
          <p:cNvPr id="186371" name="Text Box 4"/>
          <p:cNvSpPr txBox="1">
            <a:spLocks noChangeArrowheads="1"/>
          </p:cNvSpPr>
          <p:nvPr/>
        </p:nvSpPr>
        <p:spPr bwMode="auto">
          <a:xfrm>
            <a:off x="4572001" y="152400"/>
            <a:ext cx="1109663" cy="493712"/>
          </a:xfrm>
          <a:prstGeom prst="rect">
            <a:avLst/>
          </a:prstGeom>
          <a:noFill/>
          <a:ln w="9525">
            <a:noFill/>
            <a:miter lim="800000"/>
            <a:headEnd/>
            <a:tailEnd/>
          </a:ln>
        </p:spPr>
        <p:txBody>
          <a:bodyPr wrap="none" lIns="0" tIns="0" rIns="0" bIns="0">
            <a:prstTxWarp prst="textNoShape">
              <a:avLst/>
            </a:prstTxWarp>
          </a:bodyPr>
          <a:lstStyle/>
          <a:p>
            <a:pPr>
              <a:lnSpc>
                <a:spcPct val="90000"/>
              </a:lnSpc>
            </a:pPr>
            <a:r>
              <a:rPr lang="en-US" b="1" dirty="0"/>
              <a:t>Active</a:t>
            </a:r>
            <a:br>
              <a:rPr lang="en-US" b="1" dirty="0"/>
            </a:br>
            <a:r>
              <a:rPr lang="en-US" b="1" dirty="0"/>
              <a:t>vitamin D</a:t>
            </a:r>
          </a:p>
        </p:txBody>
      </p:sp>
      <p:sp>
        <p:nvSpPr>
          <p:cNvPr id="186372" name="Text Box 6"/>
          <p:cNvSpPr txBox="1">
            <a:spLocks noChangeArrowheads="1"/>
          </p:cNvSpPr>
          <p:nvPr/>
        </p:nvSpPr>
        <p:spPr bwMode="auto">
          <a:xfrm>
            <a:off x="1600200" y="76200"/>
            <a:ext cx="1638300" cy="785812"/>
          </a:xfrm>
          <a:prstGeom prst="rect">
            <a:avLst/>
          </a:prstGeom>
          <a:noFill/>
          <a:ln w="9525">
            <a:noFill/>
            <a:miter lim="800000"/>
            <a:headEnd/>
            <a:tailEnd/>
          </a:ln>
        </p:spPr>
        <p:txBody>
          <a:bodyPr wrap="none" lIns="0" tIns="0" rIns="0" bIns="0">
            <a:prstTxWarp prst="textNoShape">
              <a:avLst/>
            </a:prstTxWarp>
          </a:bodyPr>
          <a:lstStyle/>
          <a:p>
            <a:pPr>
              <a:lnSpc>
                <a:spcPct val="90000"/>
              </a:lnSpc>
            </a:pPr>
            <a:r>
              <a:rPr lang="en-US" b="1" dirty="0"/>
              <a:t>Increases Ca</a:t>
            </a:r>
            <a:r>
              <a:rPr lang="en-US" b="1" baseline="30000" dirty="0"/>
              <a:t>2</a:t>
            </a:r>
            <a:r>
              <a:rPr lang="en-US" b="1" baseline="30000" dirty="0">
                <a:sym typeface="Symbol" charset="2"/>
              </a:rPr>
              <a:t></a:t>
            </a:r>
            <a:r>
              <a:rPr lang="en-US" b="1" dirty="0"/>
              <a:t/>
            </a:r>
            <a:br>
              <a:rPr lang="en-US" b="1" dirty="0"/>
            </a:br>
            <a:r>
              <a:rPr lang="en-US" b="1" dirty="0"/>
              <a:t>uptake in</a:t>
            </a:r>
            <a:br>
              <a:rPr lang="en-US" b="1" dirty="0"/>
            </a:br>
            <a:r>
              <a:rPr lang="en-US" b="1" dirty="0"/>
              <a:t>intestines</a:t>
            </a:r>
          </a:p>
        </p:txBody>
      </p:sp>
      <p:sp>
        <p:nvSpPr>
          <p:cNvPr id="186373" name="Text Box 7"/>
          <p:cNvSpPr txBox="1">
            <a:spLocks noChangeArrowheads="1"/>
          </p:cNvSpPr>
          <p:nvPr/>
        </p:nvSpPr>
        <p:spPr bwMode="auto">
          <a:xfrm>
            <a:off x="6019801" y="304800"/>
            <a:ext cx="2022475" cy="520700"/>
          </a:xfrm>
          <a:prstGeom prst="rect">
            <a:avLst/>
          </a:prstGeom>
          <a:noFill/>
          <a:ln w="9525">
            <a:noFill/>
            <a:miter lim="800000"/>
            <a:headEnd/>
            <a:tailEnd/>
          </a:ln>
        </p:spPr>
        <p:txBody>
          <a:bodyPr wrap="none" lIns="0" tIns="0" rIns="0" bIns="0">
            <a:prstTxWarp prst="textNoShape">
              <a:avLst/>
            </a:prstTxWarp>
          </a:bodyPr>
          <a:lstStyle/>
          <a:p>
            <a:pPr>
              <a:lnSpc>
                <a:spcPct val="90000"/>
              </a:lnSpc>
            </a:pPr>
            <a:r>
              <a:rPr lang="en-US" b="1" dirty="0"/>
              <a:t>Stimulates Ca</a:t>
            </a:r>
            <a:r>
              <a:rPr lang="en-US" b="1" baseline="30000" dirty="0"/>
              <a:t>2</a:t>
            </a:r>
            <a:r>
              <a:rPr lang="en-US" b="1" baseline="30000" dirty="0">
                <a:sym typeface="Symbol" charset="2"/>
              </a:rPr>
              <a:t></a:t>
            </a:r>
            <a:r>
              <a:rPr lang="en-US" b="1" dirty="0"/>
              <a:t/>
            </a:r>
            <a:br>
              <a:rPr lang="en-US" b="1" dirty="0"/>
            </a:br>
            <a:r>
              <a:rPr lang="en-US" b="1" dirty="0"/>
              <a:t>uptake in kidneys</a:t>
            </a:r>
          </a:p>
        </p:txBody>
      </p:sp>
      <p:sp>
        <p:nvSpPr>
          <p:cNvPr id="186374" name="Text Box 8"/>
          <p:cNvSpPr txBox="1">
            <a:spLocks noChangeArrowheads="1"/>
          </p:cNvSpPr>
          <p:nvPr/>
        </p:nvSpPr>
        <p:spPr bwMode="auto">
          <a:xfrm>
            <a:off x="5588001" y="3573464"/>
            <a:ext cx="1414463" cy="758825"/>
          </a:xfrm>
          <a:prstGeom prst="rect">
            <a:avLst/>
          </a:prstGeom>
          <a:noFill/>
          <a:ln w="9525">
            <a:noFill/>
            <a:miter lim="800000"/>
            <a:headEnd/>
            <a:tailEnd/>
          </a:ln>
        </p:spPr>
        <p:txBody>
          <a:bodyPr wrap="none" lIns="0" tIns="0" rIns="0" bIns="0">
            <a:prstTxWarp prst="textNoShape">
              <a:avLst/>
            </a:prstTxWarp>
          </a:bodyPr>
          <a:lstStyle/>
          <a:p>
            <a:pPr>
              <a:lnSpc>
                <a:spcPct val="90000"/>
              </a:lnSpc>
            </a:pPr>
            <a:r>
              <a:rPr lang="en-US" b="1"/>
              <a:t>Stimulates </a:t>
            </a:r>
            <a:br>
              <a:rPr lang="en-US" b="1"/>
            </a:br>
            <a:r>
              <a:rPr lang="en-US" b="1"/>
              <a:t>Ca</a:t>
            </a:r>
            <a:r>
              <a:rPr lang="en-US" b="1" baseline="30000"/>
              <a:t>2</a:t>
            </a:r>
            <a:r>
              <a:rPr lang="en-US" b="1" baseline="30000">
                <a:sym typeface="Symbol" charset="2"/>
              </a:rPr>
              <a:t></a:t>
            </a:r>
            <a:r>
              <a:rPr lang="en-US" b="1"/>
              <a:t> release</a:t>
            </a:r>
            <a:br>
              <a:rPr lang="en-US" b="1"/>
            </a:br>
            <a:r>
              <a:rPr lang="en-US" b="1"/>
              <a:t>from bones</a:t>
            </a:r>
          </a:p>
        </p:txBody>
      </p:sp>
      <p:sp>
        <p:nvSpPr>
          <p:cNvPr id="186375" name="Text Box 9"/>
          <p:cNvSpPr txBox="1">
            <a:spLocks noChangeArrowheads="1"/>
          </p:cNvSpPr>
          <p:nvPr/>
        </p:nvSpPr>
        <p:spPr bwMode="auto">
          <a:xfrm>
            <a:off x="7400926" y="3400426"/>
            <a:ext cx="1571625" cy="785813"/>
          </a:xfrm>
          <a:prstGeom prst="rect">
            <a:avLst/>
          </a:prstGeom>
          <a:noFill/>
          <a:ln w="9525">
            <a:noFill/>
            <a:miter lim="800000"/>
            <a:headEnd/>
            <a:tailEnd/>
          </a:ln>
        </p:spPr>
        <p:txBody>
          <a:bodyPr wrap="none" lIns="0" tIns="0" rIns="0" bIns="0">
            <a:prstTxWarp prst="textNoShape">
              <a:avLst/>
            </a:prstTxWarp>
          </a:bodyPr>
          <a:lstStyle/>
          <a:p>
            <a:pPr>
              <a:lnSpc>
                <a:spcPct val="90000"/>
              </a:lnSpc>
            </a:pPr>
            <a:r>
              <a:rPr lang="en-US" b="1"/>
              <a:t>Parathyroid</a:t>
            </a:r>
            <a:br>
              <a:rPr lang="en-US" b="1"/>
            </a:br>
            <a:r>
              <a:rPr lang="en-US" b="1"/>
              <a:t>gland (behind</a:t>
            </a:r>
            <a:br>
              <a:rPr lang="en-US" b="1"/>
            </a:br>
            <a:r>
              <a:rPr lang="en-US" b="1"/>
              <a:t>thyroid)</a:t>
            </a:r>
          </a:p>
        </p:txBody>
      </p:sp>
      <p:sp>
        <p:nvSpPr>
          <p:cNvPr id="186376" name="Text Box 10"/>
          <p:cNvSpPr txBox="1">
            <a:spLocks noChangeArrowheads="1"/>
          </p:cNvSpPr>
          <p:nvPr/>
        </p:nvSpPr>
        <p:spPr bwMode="auto">
          <a:xfrm>
            <a:off x="9525000" y="1905000"/>
            <a:ext cx="501650" cy="309562"/>
          </a:xfrm>
          <a:prstGeom prst="rect">
            <a:avLst/>
          </a:prstGeom>
          <a:noFill/>
          <a:ln w="9525">
            <a:noFill/>
            <a:miter lim="800000"/>
            <a:headEnd/>
            <a:tailEnd/>
          </a:ln>
        </p:spPr>
        <p:txBody>
          <a:bodyPr wrap="none" lIns="0" tIns="0" rIns="0" bIns="0">
            <a:prstTxWarp prst="textNoShape">
              <a:avLst/>
            </a:prstTxWarp>
          </a:bodyPr>
          <a:lstStyle/>
          <a:p>
            <a:pPr>
              <a:lnSpc>
                <a:spcPct val="90000"/>
              </a:lnSpc>
            </a:pPr>
            <a:r>
              <a:rPr lang="en-US" b="1" dirty="0"/>
              <a:t>PTH</a:t>
            </a:r>
          </a:p>
        </p:txBody>
      </p:sp>
      <p:sp>
        <p:nvSpPr>
          <p:cNvPr id="186377" name="Text Box 11"/>
          <p:cNvSpPr txBox="1">
            <a:spLocks noChangeArrowheads="1"/>
          </p:cNvSpPr>
          <p:nvPr/>
        </p:nvSpPr>
        <p:spPr bwMode="auto">
          <a:xfrm>
            <a:off x="1905000" y="4648200"/>
            <a:ext cx="1255712" cy="520700"/>
          </a:xfrm>
          <a:prstGeom prst="rect">
            <a:avLst/>
          </a:prstGeom>
          <a:noFill/>
          <a:ln w="9525">
            <a:noFill/>
            <a:miter lim="800000"/>
            <a:headEnd/>
            <a:tailEnd/>
          </a:ln>
        </p:spPr>
        <p:txBody>
          <a:bodyPr wrap="none" lIns="0" tIns="0" rIns="0" bIns="0">
            <a:prstTxWarp prst="textNoShape">
              <a:avLst/>
            </a:prstTxWarp>
          </a:bodyPr>
          <a:lstStyle/>
          <a:p>
            <a:pPr algn="ctr">
              <a:lnSpc>
                <a:spcPct val="90000"/>
              </a:lnSpc>
            </a:pPr>
            <a:r>
              <a:rPr lang="en-US" b="1" dirty="0"/>
              <a:t>Blood Ca</a:t>
            </a:r>
            <a:r>
              <a:rPr lang="en-US" b="1" baseline="30000" dirty="0"/>
              <a:t>2</a:t>
            </a:r>
            <a:r>
              <a:rPr lang="en-US" b="1" baseline="30000" dirty="0">
                <a:sym typeface="Symbol" charset="2"/>
              </a:rPr>
              <a:t></a:t>
            </a:r>
            <a:r>
              <a:rPr lang="en-US" b="1" dirty="0"/>
              <a:t/>
            </a:r>
            <a:br>
              <a:rPr lang="en-US" b="1" dirty="0"/>
            </a:br>
            <a:r>
              <a:rPr lang="en-US" b="1" dirty="0"/>
              <a:t>level rises.</a:t>
            </a:r>
          </a:p>
        </p:txBody>
      </p:sp>
      <p:sp>
        <p:nvSpPr>
          <p:cNvPr id="186378" name="Text Box 12"/>
          <p:cNvSpPr txBox="1">
            <a:spLocks noChangeArrowheads="1"/>
          </p:cNvSpPr>
          <p:nvPr/>
        </p:nvSpPr>
        <p:spPr bwMode="auto">
          <a:xfrm>
            <a:off x="5029200" y="5715001"/>
            <a:ext cx="2420938" cy="798513"/>
          </a:xfrm>
          <a:prstGeom prst="rect">
            <a:avLst/>
          </a:prstGeom>
          <a:noFill/>
          <a:ln w="9525">
            <a:noFill/>
            <a:miter lim="800000"/>
            <a:headEnd/>
            <a:tailEnd/>
          </a:ln>
        </p:spPr>
        <p:txBody>
          <a:bodyPr wrap="none" lIns="0" tIns="0" rIns="0" bIns="0">
            <a:prstTxWarp prst="textNoShape">
              <a:avLst/>
            </a:prstTxWarp>
          </a:bodyPr>
          <a:lstStyle/>
          <a:p>
            <a:pPr algn="ctr">
              <a:lnSpc>
                <a:spcPct val="90000"/>
              </a:lnSpc>
            </a:pPr>
            <a:r>
              <a:rPr lang="en-US" b="1" dirty="0"/>
              <a:t>Homeostasis:</a:t>
            </a:r>
            <a:br>
              <a:rPr lang="en-US" b="1" dirty="0"/>
            </a:br>
            <a:r>
              <a:rPr lang="en-US" b="1" dirty="0"/>
              <a:t>Blood Ca</a:t>
            </a:r>
            <a:r>
              <a:rPr lang="en-US" b="1" baseline="30000" dirty="0"/>
              <a:t>2</a:t>
            </a:r>
            <a:r>
              <a:rPr lang="en-US" b="1" baseline="30000" dirty="0">
                <a:sym typeface="Symbol" charset="2"/>
              </a:rPr>
              <a:t></a:t>
            </a:r>
            <a:r>
              <a:rPr lang="en-US" b="1" dirty="0"/>
              <a:t> level</a:t>
            </a:r>
            <a:br>
              <a:rPr lang="en-US" b="1" dirty="0"/>
            </a:br>
            <a:r>
              <a:rPr lang="en-US" b="1" dirty="0"/>
              <a:t>(about 10 mg/100 mL)</a:t>
            </a:r>
          </a:p>
        </p:txBody>
      </p:sp>
      <p:sp>
        <p:nvSpPr>
          <p:cNvPr id="186379" name="Text Box 13"/>
          <p:cNvSpPr txBox="1">
            <a:spLocks noChangeArrowheads="1"/>
          </p:cNvSpPr>
          <p:nvPr/>
        </p:nvSpPr>
        <p:spPr bwMode="auto">
          <a:xfrm>
            <a:off x="8915401" y="4495801"/>
            <a:ext cx="1495425" cy="771525"/>
          </a:xfrm>
          <a:prstGeom prst="rect">
            <a:avLst/>
          </a:prstGeom>
          <a:noFill/>
          <a:ln w="9525">
            <a:noFill/>
            <a:miter lim="800000"/>
            <a:headEnd/>
            <a:tailEnd/>
          </a:ln>
        </p:spPr>
        <p:txBody>
          <a:bodyPr wrap="none" lIns="0" tIns="0" rIns="0" bIns="0">
            <a:prstTxWarp prst="textNoShape">
              <a:avLst/>
            </a:prstTxWarp>
          </a:bodyPr>
          <a:lstStyle/>
          <a:p>
            <a:pPr algn="ctr">
              <a:lnSpc>
                <a:spcPct val="90000"/>
              </a:lnSpc>
            </a:pPr>
            <a:r>
              <a:rPr lang="en-US" b="1" dirty="0"/>
              <a:t>STIMULUS:</a:t>
            </a:r>
            <a:br>
              <a:rPr lang="en-US" b="1" dirty="0"/>
            </a:br>
            <a:r>
              <a:rPr lang="en-US" b="1" dirty="0"/>
              <a:t>Falling blood</a:t>
            </a:r>
            <a:br>
              <a:rPr lang="en-US" b="1" dirty="0"/>
            </a:br>
            <a:r>
              <a:rPr lang="en-US" b="1" dirty="0"/>
              <a:t>Ca</a:t>
            </a:r>
            <a:r>
              <a:rPr lang="en-US" b="1" baseline="30000" dirty="0"/>
              <a:t>2</a:t>
            </a:r>
            <a:r>
              <a:rPr lang="en-US" b="1" baseline="30000" dirty="0">
                <a:sym typeface="Symbol" charset="2"/>
              </a:rPr>
              <a:t></a:t>
            </a:r>
            <a:r>
              <a:rPr lang="en-US" b="1" dirty="0"/>
              <a:t> level</a:t>
            </a:r>
          </a:p>
        </p:txBody>
      </p:sp>
      <p:sp>
        <p:nvSpPr>
          <p:cNvPr id="186380" name="Line 14"/>
          <p:cNvSpPr>
            <a:spLocks noChangeShapeType="1"/>
          </p:cNvSpPr>
          <p:nvPr/>
        </p:nvSpPr>
        <p:spPr bwMode="auto">
          <a:xfrm>
            <a:off x="8720138" y="3505200"/>
            <a:ext cx="576262" cy="0"/>
          </a:xfrm>
          <a:prstGeom prst="line">
            <a:avLst/>
          </a:prstGeom>
          <a:noFill/>
          <a:ln w="12700">
            <a:solidFill>
              <a:schemeClr val="tx1"/>
            </a:solidFill>
            <a:round/>
            <a:headEnd/>
            <a:tailEnd/>
          </a:ln>
        </p:spPr>
        <p:txBody>
          <a:bodyPr wrap="none" anchor="ctr">
            <a:prstTxWarp prst="textNoShape">
              <a:avLst/>
            </a:prstTxWarp>
          </a:bodyPr>
          <a:lstStyle/>
          <a:p>
            <a:endParaRPr lang="en-US"/>
          </a:p>
        </p:txBody>
      </p:sp>
    </p:spTree>
    <p:extLst>
      <p:ext uri="{BB962C8B-B14F-4D97-AF65-F5344CB8AC3E}">
        <p14:creationId xmlns:p14="http://schemas.microsoft.com/office/powerpoint/2010/main" val="95431710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2057400" y="152400"/>
            <a:ext cx="8229600" cy="1143000"/>
          </a:xfrm>
        </p:spPr>
        <p:txBody>
          <a:bodyPr/>
          <a:lstStyle/>
          <a:p>
            <a:r>
              <a:rPr lang="en-US" sz="3800" dirty="0">
                <a:solidFill>
                  <a:srgbClr val="FFFFFF"/>
                </a:solidFill>
              </a:rPr>
              <a:t>Homeostasis in blood calcium levels</a:t>
            </a:r>
            <a:endParaRPr lang="en-US" sz="3800" dirty="0">
              <a:solidFill>
                <a:srgbClr val="FFFFFF"/>
              </a:solidFill>
            </a:endParaRPr>
          </a:p>
        </p:txBody>
      </p:sp>
      <p:sp>
        <p:nvSpPr>
          <p:cNvPr id="188418" name="Rectangle 2"/>
          <p:cNvSpPr>
            <a:spLocks noGrp="1" noChangeArrowheads="1"/>
          </p:cNvSpPr>
          <p:nvPr>
            <p:ph type="body" idx="4294967295"/>
          </p:nvPr>
        </p:nvSpPr>
        <p:spPr>
          <a:xfrm>
            <a:off x="2438400" y="1373188"/>
            <a:ext cx="8229600" cy="4429418"/>
          </a:xfrm>
          <a:noFill/>
        </p:spPr>
        <p:txBody>
          <a:bodyPr>
            <a:spAutoFit/>
          </a:bodyPr>
          <a:lstStyle/>
          <a:p>
            <a:pPr eaLnBrk="1" hangingPunct="1"/>
            <a:r>
              <a:rPr lang="en-US" dirty="0"/>
              <a:t>PTH increases the level of blood Ca</a:t>
            </a:r>
            <a:r>
              <a:rPr lang="en-US" baseline="30000" dirty="0"/>
              <a:t>2+</a:t>
            </a:r>
            <a:endParaRPr lang="en-US" dirty="0"/>
          </a:p>
          <a:p>
            <a:pPr marL="977900" lvl="1" indent="-292100"/>
            <a:r>
              <a:rPr lang="en-US" sz="2600" dirty="0"/>
              <a:t>It releases Ca</a:t>
            </a:r>
            <a:r>
              <a:rPr lang="en-US" sz="2600" baseline="30000" dirty="0"/>
              <a:t>2+</a:t>
            </a:r>
            <a:r>
              <a:rPr lang="en-US" sz="2600" dirty="0"/>
              <a:t> from bone and stimulates reabsorption of Ca</a:t>
            </a:r>
            <a:r>
              <a:rPr lang="en-US" sz="2600" baseline="30000" dirty="0"/>
              <a:t>2+</a:t>
            </a:r>
            <a:r>
              <a:rPr lang="en-US" sz="2600" dirty="0"/>
              <a:t> in the </a:t>
            </a:r>
            <a:r>
              <a:rPr lang="en-US" sz="2600" dirty="0"/>
              <a:t>kidneys.</a:t>
            </a:r>
            <a:br>
              <a:rPr lang="en-US" sz="2600" dirty="0"/>
            </a:br>
            <a:endParaRPr lang="en-US" sz="2600" dirty="0"/>
          </a:p>
          <a:p>
            <a:pPr marL="977900" lvl="1" indent="-292100"/>
            <a:r>
              <a:rPr lang="en-US" sz="2600" dirty="0"/>
              <a:t>It also has an indirect effect, stimulating the kidneys to activate vitamin D, which promotes intestinal uptake of Ca</a:t>
            </a:r>
            <a:r>
              <a:rPr lang="en-US" sz="2600" baseline="30000" dirty="0"/>
              <a:t>2+</a:t>
            </a:r>
            <a:r>
              <a:rPr lang="en-US" sz="2600" dirty="0"/>
              <a:t> from </a:t>
            </a:r>
            <a:r>
              <a:rPr lang="en-US" sz="2600" dirty="0"/>
              <a:t>food.</a:t>
            </a:r>
            <a:br>
              <a:rPr lang="en-US" sz="2600" dirty="0"/>
            </a:br>
            <a:endParaRPr lang="en-US" sz="2600" dirty="0"/>
          </a:p>
          <a:p>
            <a:pPr eaLnBrk="1" hangingPunct="1"/>
            <a:r>
              <a:rPr lang="en-US" dirty="0"/>
              <a:t>Calcitonin decreases the level of blood Ca</a:t>
            </a:r>
            <a:r>
              <a:rPr lang="en-US" baseline="30000" dirty="0"/>
              <a:t>2+</a:t>
            </a:r>
            <a:endParaRPr lang="en-US" dirty="0"/>
          </a:p>
          <a:p>
            <a:pPr marL="977900" lvl="1" indent="-292100"/>
            <a:r>
              <a:rPr lang="en-US" sz="2600" dirty="0"/>
              <a:t>It stimulates Ca</a:t>
            </a:r>
            <a:r>
              <a:rPr lang="en-US" sz="2600" baseline="30000" dirty="0"/>
              <a:t>2+ </a:t>
            </a:r>
            <a:r>
              <a:rPr lang="en-US" sz="2600" dirty="0"/>
              <a:t>deposition in bones and secretion by </a:t>
            </a:r>
            <a:r>
              <a:rPr lang="en-US" sz="2600" dirty="0"/>
              <a:t>kidneys.</a:t>
            </a:r>
            <a:endParaRPr lang="en-US" sz="2600" dirty="0"/>
          </a:p>
        </p:txBody>
      </p:sp>
    </p:spTree>
    <p:extLst>
      <p:ext uri="{BB962C8B-B14F-4D97-AF65-F5344CB8AC3E}">
        <p14:creationId xmlns:p14="http://schemas.microsoft.com/office/powerpoint/2010/main" val="7046032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0" descr="C:\Users\Scott\AppData\Local\Microsoft\Windows\Temporary Internet Files\Content.IE5\Z2HR02MJ\MP900448332[1].jpg"/>
          <p:cNvPicPr>
            <a:picLocks noChangeAspect="1" noChangeArrowheads="1"/>
          </p:cNvPicPr>
          <p:nvPr/>
        </p:nvPicPr>
        <p:blipFill>
          <a:blip r:embed="rId3" cstate="screen"/>
          <a:srcRect/>
          <a:stretch>
            <a:fillRect/>
          </a:stretch>
        </p:blipFill>
        <p:spPr bwMode="auto">
          <a:xfrm>
            <a:off x="1524000" y="-1"/>
            <a:ext cx="10287002" cy="6858001"/>
          </a:xfrm>
          <a:prstGeom prst="rect">
            <a:avLst/>
          </a:prstGeom>
          <a:noFill/>
        </p:spPr>
      </p:pic>
      <p:sp>
        <p:nvSpPr>
          <p:cNvPr id="2" name="Title 1"/>
          <p:cNvSpPr>
            <a:spLocks noGrp="1"/>
          </p:cNvSpPr>
          <p:nvPr>
            <p:ph type="title"/>
          </p:nvPr>
        </p:nvSpPr>
        <p:spPr>
          <a:xfrm>
            <a:off x="1828800" y="76200"/>
            <a:ext cx="8610600" cy="655638"/>
          </a:xfrm>
        </p:spPr>
        <p:txBody>
          <a:bodyPr>
            <a:normAutofit fontScale="90000"/>
          </a:bodyPr>
          <a:lstStyle/>
          <a:p>
            <a:r>
              <a:rPr lang="en-US" dirty="0" smtClean="0">
                <a:solidFill>
                  <a:schemeClr val="bg1"/>
                </a:solidFill>
              </a:rPr>
              <a:t>Homeostasis</a:t>
            </a:r>
            <a:endParaRPr lang="en-US" dirty="0">
              <a:solidFill>
                <a:schemeClr val="bg1"/>
              </a:solidFill>
            </a:endParaRPr>
          </a:p>
        </p:txBody>
      </p:sp>
      <p:sp>
        <p:nvSpPr>
          <p:cNvPr id="7" name="Content Placeholder 3"/>
          <p:cNvSpPr>
            <a:spLocks noGrp="1"/>
          </p:cNvSpPr>
          <p:nvPr>
            <p:ph sz="half" idx="1"/>
          </p:nvPr>
        </p:nvSpPr>
        <p:spPr>
          <a:xfrm>
            <a:off x="1752600" y="914400"/>
            <a:ext cx="5867400" cy="5638800"/>
          </a:xfrm>
        </p:spPr>
        <p:txBody>
          <a:bodyPr>
            <a:normAutofit/>
          </a:bodyPr>
          <a:lstStyle/>
          <a:p>
            <a:r>
              <a:rPr lang="en-US" dirty="0" smtClean="0">
                <a:solidFill>
                  <a:schemeClr val="bg1"/>
                </a:solidFill>
              </a:rPr>
              <a:t>“State of equilibrium of the internal environment of the body that is maintained by a variety of processes</a:t>
            </a:r>
          </a:p>
          <a:p>
            <a:pPr>
              <a:buNone/>
            </a:pPr>
            <a:endParaRPr lang="en-US" dirty="0" smtClean="0">
              <a:solidFill>
                <a:schemeClr val="bg1"/>
              </a:solidFill>
            </a:endParaRPr>
          </a:p>
          <a:p>
            <a:r>
              <a:rPr lang="en-US" dirty="0" smtClean="0">
                <a:solidFill>
                  <a:schemeClr val="bg1"/>
                </a:solidFill>
              </a:rPr>
              <a:t>Homeostasis is basically the body's natural desire to remain unchanged</a:t>
            </a:r>
            <a:br>
              <a:rPr lang="en-US" dirty="0" smtClean="0">
                <a:solidFill>
                  <a:schemeClr val="bg1"/>
                </a:solidFill>
              </a:rPr>
            </a:br>
            <a:endParaRPr lang="en-US" dirty="0" smtClean="0">
              <a:solidFill>
                <a:schemeClr val="bg1"/>
              </a:solidFill>
            </a:endParaRPr>
          </a:p>
          <a:p>
            <a:r>
              <a:rPr lang="en-US" dirty="0" smtClean="0">
                <a:solidFill>
                  <a:schemeClr val="bg1"/>
                </a:solidFill>
              </a:rPr>
              <a:t>It achieves this through two feedback mechanisms</a:t>
            </a:r>
          </a:p>
          <a:p>
            <a:pPr lvl="1"/>
            <a:r>
              <a:rPr lang="en-US" dirty="0" smtClean="0">
                <a:solidFill>
                  <a:schemeClr val="bg1"/>
                </a:solidFill>
              </a:rPr>
              <a:t>Positive Feedback</a:t>
            </a:r>
          </a:p>
          <a:p>
            <a:pPr lvl="1"/>
            <a:r>
              <a:rPr lang="en-US" dirty="0" smtClean="0">
                <a:solidFill>
                  <a:schemeClr val="bg1"/>
                </a:solidFill>
              </a:rPr>
              <a:t>Negative Feedback</a:t>
            </a:r>
          </a:p>
        </p:txBody>
      </p:sp>
      <p:sp>
        <p:nvSpPr>
          <p:cNvPr id="5" name="Action Button: Movie 4">
            <a:hlinkClick r:id="rId4" highlightClick="1"/>
          </p:cNvPr>
          <p:cNvSpPr/>
          <p:nvPr/>
        </p:nvSpPr>
        <p:spPr>
          <a:xfrm>
            <a:off x="1600200" y="6248400"/>
            <a:ext cx="457200" cy="381000"/>
          </a:xfrm>
          <a:prstGeom prst="actionButtonMovi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57965723"/>
      </p:ext>
    </p:extLst>
  </p:cSld>
  <p:clrMapOvr>
    <a:masterClrMapping/>
  </p:clrMapOvr>
  <mc:AlternateContent xmlns:mc="http://schemas.openxmlformats.org/markup-compatibility/2006" xmlns:p14="http://schemas.microsoft.com/office/powerpoint/2010/main">
    <mc:Choice Requires="p14">
      <p:transition spd="slow" p14:dur="2000"/>
    </mc:Choice>
    <mc:Fallback xmlns="" xmlns:mv="urn:schemas-microsoft-com:mac:vml">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2057400" y="152400"/>
            <a:ext cx="8229600" cy="1143000"/>
          </a:xfrm>
        </p:spPr>
        <p:txBody>
          <a:bodyPr/>
          <a:lstStyle/>
          <a:p>
            <a:r>
              <a:rPr lang="en-US" sz="3800" dirty="0">
                <a:solidFill>
                  <a:srgbClr val="FFFFFF"/>
                </a:solidFill>
              </a:rPr>
              <a:t>Homeostasis In Blood Calcium Levels</a:t>
            </a:r>
            <a:endParaRPr lang="en-US" sz="3800" dirty="0">
              <a:solidFill>
                <a:srgbClr val="FFFFFF"/>
              </a:solidFill>
            </a:endParaRPr>
          </a:p>
        </p:txBody>
      </p:sp>
      <p:pic>
        <p:nvPicPr>
          <p:cNvPr id="2" name="at_3003_hormonal_reg_calcium.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286000" y="1143000"/>
            <a:ext cx="6858000" cy="5143500"/>
          </a:xfrm>
          <a:prstGeom prst="rect">
            <a:avLst/>
          </a:prstGeom>
        </p:spPr>
      </p:pic>
    </p:spTree>
    <p:extLst>
      <p:ext uri="{BB962C8B-B14F-4D97-AF65-F5344CB8AC3E}">
        <p14:creationId xmlns:p14="http://schemas.microsoft.com/office/powerpoint/2010/main" val="89115873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8305800" y="0"/>
            <a:ext cx="2133600" cy="1143000"/>
          </a:xfrm>
        </p:spPr>
        <p:txBody>
          <a:bodyPr/>
          <a:lstStyle/>
          <a:p>
            <a:r>
              <a:rPr lang="en-US" sz="4200" dirty="0">
                <a:solidFill>
                  <a:srgbClr val="FFFFFF"/>
                </a:solidFill>
              </a:rPr>
              <a:t>Practice</a:t>
            </a:r>
            <a:endParaRPr lang="en-US" sz="4200" dirty="0">
              <a:solidFill>
                <a:srgbClr val="FFFFFF"/>
              </a:solidFill>
            </a:endParaRPr>
          </a:p>
        </p:txBody>
      </p:sp>
      <p:sp>
        <p:nvSpPr>
          <p:cNvPr id="10" name="Vertical Text Placeholder 9"/>
          <p:cNvSpPr>
            <a:spLocks noGrp="1"/>
          </p:cNvSpPr>
          <p:nvPr>
            <p:ph type="body" orient="vert" idx="1"/>
          </p:nvPr>
        </p:nvSpPr>
        <p:spPr>
          <a:xfrm>
            <a:off x="8001000" y="1143001"/>
            <a:ext cx="2667000" cy="4068763"/>
          </a:xfrm>
        </p:spPr>
        <p:txBody>
          <a:bodyPr vert="horz">
            <a:normAutofit lnSpcReduction="10000"/>
          </a:bodyPr>
          <a:lstStyle/>
          <a:p>
            <a:r>
              <a:rPr lang="en-US" sz="1600" b="1" dirty="0"/>
              <a:t>Blood calcium levels rise</a:t>
            </a:r>
          </a:p>
          <a:p>
            <a:pPr>
              <a:buNone/>
            </a:pPr>
            <a:endParaRPr lang="en-US" sz="1600" b="1" dirty="0"/>
          </a:p>
          <a:p>
            <a:r>
              <a:rPr lang="en-US" sz="1600" b="1" dirty="0"/>
              <a:t>Blood calcium level falls</a:t>
            </a:r>
          </a:p>
          <a:p>
            <a:pPr>
              <a:buNone/>
            </a:pPr>
            <a:endParaRPr lang="en-US" sz="1600" b="1" dirty="0"/>
          </a:p>
          <a:p>
            <a:r>
              <a:rPr lang="en-US" sz="1600" b="1" dirty="0"/>
              <a:t>Parathyroid releases PTH</a:t>
            </a:r>
          </a:p>
          <a:p>
            <a:pPr>
              <a:buNone/>
            </a:pPr>
            <a:endParaRPr lang="en-US" sz="1600" b="1" dirty="0"/>
          </a:p>
          <a:p>
            <a:r>
              <a:rPr lang="en-US" sz="1600" b="1" dirty="0"/>
              <a:t>Thyroid releases calcitonin</a:t>
            </a:r>
          </a:p>
          <a:p>
            <a:pPr>
              <a:buNone/>
            </a:pPr>
            <a:endParaRPr lang="en-US" sz="1600" b="1" dirty="0"/>
          </a:p>
          <a:p>
            <a:r>
              <a:rPr lang="en-US" sz="1600" b="1" dirty="0"/>
              <a:t>If calcium rises above set point</a:t>
            </a:r>
          </a:p>
          <a:p>
            <a:pPr>
              <a:buNone/>
            </a:pPr>
            <a:endParaRPr lang="en-US" sz="1600" b="1" dirty="0"/>
          </a:p>
          <a:p>
            <a:r>
              <a:rPr lang="en-US" sz="1600" b="1" dirty="0"/>
              <a:t>If calcium falls below set point</a:t>
            </a:r>
          </a:p>
          <a:p>
            <a:endParaRPr lang="en-US" sz="1200" dirty="0"/>
          </a:p>
        </p:txBody>
      </p:sp>
      <p:sp>
        <p:nvSpPr>
          <p:cNvPr id="5" name="Slide Number Placeholder 4"/>
          <p:cNvSpPr>
            <a:spLocks noGrp="1"/>
          </p:cNvSpPr>
          <p:nvPr>
            <p:ph type="sldNum" sz="quarter" idx="12"/>
          </p:nvPr>
        </p:nvSpPr>
        <p:spPr/>
        <p:txBody>
          <a:bodyPr/>
          <a:lstStyle/>
          <a:p>
            <a:pPr>
              <a:defRPr/>
            </a:pPr>
            <a:fld id="{F23AD739-A8F1-4DD7-A6A2-E1F076C47C56}" type="slidenum">
              <a:rPr lang="en-US" smtClean="0"/>
              <a:pPr>
                <a:defRPr/>
              </a:pPr>
              <a:t>21</a:t>
            </a:fld>
            <a:endParaRPr lang="en-US"/>
          </a:p>
        </p:txBody>
      </p:sp>
      <p:pic>
        <p:nvPicPr>
          <p:cNvPr id="158722" name="Picture 2"/>
          <p:cNvPicPr>
            <a:picLocks noChangeAspect="1" noChangeArrowheads="1"/>
          </p:cNvPicPr>
          <p:nvPr/>
        </p:nvPicPr>
        <p:blipFill>
          <a:blip r:embed="rId3"/>
          <a:srcRect r="7440"/>
          <a:stretch>
            <a:fillRect/>
          </a:stretch>
        </p:blipFill>
        <p:spPr bwMode="auto">
          <a:xfrm>
            <a:off x="1523999" y="0"/>
            <a:ext cx="6534496" cy="6553200"/>
          </a:xfrm>
          <a:prstGeom prst="rect">
            <a:avLst/>
          </a:prstGeom>
          <a:noFill/>
          <a:ln w="9525">
            <a:noFill/>
            <a:miter lim="800000"/>
            <a:headEnd/>
            <a:tailEnd/>
          </a:ln>
        </p:spPr>
      </p:pic>
    </p:spTree>
    <p:extLst>
      <p:ext uri="{BB962C8B-B14F-4D97-AF65-F5344CB8AC3E}">
        <p14:creationId xmlns:p14="http://schemas.microsoft.com/office/powerpoint/2010/main" val="33072961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8305800" y="0"/>
            <a:ext cx="2133600" cy="1143000"/>
          </a:xfrm>
        </p:spPr>
        <p:txBody>
          <a:bodyPr/>
          <a:lstStyle/>
          <a:p>
            <a:r>
              <a:rPr lang="en-US" sz="4200" dirty="0">
                <a:solidFill>
                  <a:srgbClr val="FFFFFF"/>
                </a:solidFill>
              </a:rPr>
              <a:t>Solution</a:t>
            </a:r>
            <a:endParaRPr lang="en-US" sz="4200" dirty="0">
              <a:solidFill>
                <a:srgbClr val="FFFFFF"/>
              </a:solidFill>
            </a:endParaRPr>
          </a:p>
        </p:txBody>
      </p:sp>
      <p:sp>
        <p:nvSpPr>
          <p:cNvPr id="10" name="Vertical Text Placeholder 9"/>
          <p:cNvSpPr>
            <a:spLocks noGrp="1"/>
          </p:cNvSpPr>
          <p:nvPr>
            <p:ph type="body" orient="vert" idx="1"/>
          </p:nvPr>
        </p:nvSpPr>
        <p:spPr>
          <a:xfrm>
            <a:off x="8001000" y="1143001"/>
            <a:ext cx="2667000" cy="4068763"/>
          </a:xfrm>
        </p:spPr>
        <p:txBody>
          <a:bodyPr vert="horz">
            <a:normAutofit lnSpcReduction="10000"/>
          </a:bodyPr>
          <a:lstStyle/>
          <a:p>
            <a:pPr>
              <a:buNone/>
            </a:pPr>
            <a:r>
              <a:rPr lang="en-US" sz="1400" b="1" dirty="0"/>
              <a:t>1</a:t>
            </a:r>
            <a:r>
              <a:rPr lang="en-US" sz="1600" b="1" dirty="0"/>
              <a:t>. Blood calcium levels rise</a:t>
            </a:r>
          </a:p>
          <a:p>
            <a:pPr>
              <a:buNone/>
            </a:pPr>
            <a:endParaRPr lang="en-US" sz="1600" b="1" dirty="0"/>
          </a:p>
          <a:p>
            <a:pPr>
              <a:buNone/>
            </a:pPr>
            <a:r>
              <a:rPr lang="en-US" sz="1600" b="1" dirty="0"/>
              <a:t>3. Blood calcium level falls</a:t>
            </a:r>
          </a:p>
          <a:p>
            <a:pPr>
              <a:buNone/>
            </a:pPr>
            <a:endParaRPr lang="en-US" sz="1600" b="1" dirty="0"/>
          </a:p>
          <a:p>
            <a:pPr>
              <a:buNone/>
            </a:pPr>
            <a:r>
              <a:rPr lang="en-US" sz="1600" b="1" dirty="0"/>
              <a:t>5. Parathyroid releases PTH</a:t>
            </a:r>
          </a:p>
          <a:p>
            <a:pPr>
              <a:buNone/>
            </a:pPr>
            <a:endParaRPr lang="en-US" sz="1600" b="1" dirty="0"/>
          </a:p>
          <a:p>
            <a:pPr>
              <a:buNone/>
            </a:pPr>
            <a:r>
              <a:rPr lang="en-US" sz="1600" b="1" dirty="0"/>
              <a:t>2. Thyroid releases </a:t>
            </a:r>
            <a:r>
              <a:rPr lang="en-US" sz="1600" b="1" dirty="0" err="1"/>
              <a:t>calcitonin</a:t>
            </a:r>
            <a:endParaRPr lang="en-US" sz="1600" b="1" dirty="0"/>
          </a:p>
          <a:p>
            <a:pPr>
              <a:buNone/>
            </a:pPr>
            <a:endParaRPr lang="en-US" sz="1600" b="1" dirty="0"/>
          </a:p>
          <a:p>
            <a:pPr>
              <a:buNone/>
            </a:pPr>
            <a:r>
              <a:rPr lang="en-US" sz="1600" b="1" dirty="0"/>
              <a:t>6.  If calcium rises above set point</a:t>
            </a:r>
          </a:p>
          <a:p>
            <a:pPr>
              <a:buNone/>
            </a:pPr>
            <a:endParaRPr lang="en-US" sz="1600" b="1" dirty="0"/>
          </a:p>
          <a:p>
            <a:pPr>
              <a:buNone/>
            </a:pPr>
            <a:r>
              <a:rPr lang="en-US" sz="1600" b="1" dirty="0"/>
              <a:t>4. If calcium falls below set point</a:t>
            </a:r>
          </a:p>
          <a:p>
            <a:endParaRPr lang="en-US" sz="1200" dirty="0"/>
          </a:p>
        </p:txBody>
      </p:sp>
      <p:sp>
        <p:nvSpPr>
          <p:cNvPr id="5" name="Slide Number Placeholder 4"/>
          <p:cNvSpPr>
            <a:spLocks noGrp="1"/>
          </p:cNvSpPr>
          <p:nvPr>
            <p:ph type="sldNum" sz="quarter" idx="12"/>
          </p:nvPr>
        </p:nvSpPr>
        <p:spPr/>
        <p:txBody>
          <a:bodyPr/>
          <a:lstStyle/>
          <a:p>
            <a:pPr>
              <a:defRPr/>
            </a:pPr>
            <a:fld id="{F23AD739-A8F1-4DD7-A6A2-E1F076C47C56}" type="slidenum">
              <a:rPr lang="en-US" smtClean="0"/>
              <a:pPr>
                <a:defRPr/>
              </a:pPr>
              <a:t>22</a:t>
            </a:fld>
            <a:endParaRPr lang="en-US"/>
          </a:p>
        </p:txBody>
      </p:sp>
      <p:pic>
        <p:nvPicPr>
          <p:cNvPr id="158722" name="Picture 2"/>
          <p:cNvPicPr>
            <a:picLocks noChangeAspect="1" noChangeArrowheads="1"/>
          </p:cNvPicPr>
          <p:nvPr/>
        </p:nvPicPr>
        <p:blipFill>
          <a:blip r:embed="rId3"/>
          <a:srcRect r="7440"/>
          <a:stretch>
            <a:fillRect/>
          </a:stretch>
        </p:blipFill>
        <p:spPr bwMode="auto">
          <a:xfrm>
            <a:off x="1523999" y="0"/>
            <a:ext cx="6534496" cy="6553200"/>
          </a:xfrm>
          <a:prstGeom prst="rect">
            <a:avLst/>
          </a:prstGeom>
          <a:noFill/>
          <a:ln w="9525">
            <a:noFill/>
            <a:miter lim="800000"/>
            <a:headEnd/>
            <a:tailEnd/>
          </a:ln>
        </p:spPr>
      </p:pic>
    </p:spTree>
    <p:extLst>
      <p:ext uri="{BB962C8B-B14F-4D97-AF65-F5344CB8AC3E}">
        <p14:creationId xmlns:p14="http://schemas.microsoft.com/office/powerpoint/2010/main" val="7994681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4" descr="horizontal_logo_lowres.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1371600"/>
            <a:ext cx="3200400"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3" name="TextBox 3"/>
          <p:cNvSpPr txBox="1">
            <a:spLocks noChangeArrowheads="1"/>
          </p:cNvSpPr>
          <p:nvPr/>
        </p:nvSpPr>
        <p:spPr bwMode="auto">
          <a:xfrm>
            <a:off x="2057400" y="2819400"/>
            <a:ext cx="464820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MS PGothic" pitchFamily="34" charset="-128"/>
              </a:defRPr>
            </a:lvl1pPr>
            <a:lvl2pPr marL="742950" indent="-285750" eaLnBrk="0" hangingPunct="0">
              <a:defRPr sz="2400">
                <a:solidFill>
                  <a:schemeClr val="tx1"/>
                </a:solidFill>
                <a:latin typeface="Arial" charset="0"/>
                <a:ea typeface="MS PGothic" pitchFamily="34" charset="-128"/>
              </a:defRPr>
            </a:lvl2pPr>
            <a:lvl3pPr marL="1143000" indent="-228600" eaLnBrk="0" hangingPunct="0">
              <a:defRPr sz="2400">
                <a:solidFill>
                  <a:schemeClr val="tx1"/>
                </a:solidFill>
                <a:latin typeface="Arial" charset="0"/>
                <a:ea typeface="MS PGothic" pitchFamily="34" charset="-128"/>
              </a:defRPr>
            </a:lvl3pPr>
            <a:lvl4pPr marL="1600200" indent="-228600" eaLnBrk="0" hangingPunct="0">
              <a:defRPr sz="2400">
                <a:solidFill>
                  <a:schemeClr val="tx1"/>
                </a:solidFill>
                <a:latin typeface="Arial" charset="0"/>
                <a:ea typeface="MS PGothic" pitchFamily="34" charset="-128"/>
              </a:defRPr>
            </a:lvl4pPr>
            <a:lvl5pPr marL="2057400" indent="-228600" eaLnBrk="0" hangingPunct="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pPr eaLnBrk="1" hangingPunct="1"/>
            <a:r>
              <a:rPr lang="en-US" sz="1800" b="1" dirty="0">
                <a:solidFill>
                  <a:srgbClr val="000000"/>
                </a:solidFill>
                <a:latin typeface="Calibri" pitchFamily="34" charset="0"/>
              </a:rPr>
              <a:t>Created by:</a:t>
            </a:r>
          </a:p>
          <a:p>
            <a:pPr eaLnBrk="1" hangingPunct="1"/>
            <a:endParaRPr lang="en-US" sz="1800" b="1" dirty="0">
              <a:solidFill>
                <a:srgbClr val="000000"/>
              </a:solidFill>
              <a:latin typeface="Calibri" pitchFamily="34" charset="0"/>
            </a:endParaRPr>
          </a:p>
          <a:p>
            <a:pPr eaLnBrk="1" hangingPunct="1"/>
            <a:r>
              <a:rPr lang="en-US" sz="1800" b="1" dirty="0">
                <a:solidFill>
                  <a:srgbClr val="000000"/>
                </a:solidFill>
                <a:latin typeface="Calibri" pitchFamily="34" charset="0"/>
              </a:rPr>
              <a:t>Debra Richards</a:t>
            </a:r>
          </a:p>
          <a:p>
            <a:pPr eaLnBrk="1" hangingPunct="1"/>
            <a:r>
              <a:rPr lang="en-US" sz="1800" b="1" dirty="0">
                <a:solidFill>
                  <a:srgbClr val="000000"/>
                </a:solidFill>
                <a:latin typeface="Calibri" pitchFamily="34" charset="0"/>
              </a:rPr>
              <a:t>Coordinator of Secondary Science Programs</a:t>
            </a:r>
          </a:p>
          <a:p>
            <a:pPr eaLnBrk="1" hangingPunct="1"/>
            <a:r>
              <a:rPr lang="en-US" sz="1800" b="1" dirty="0">
                <a:solidFill>
                  <a:srgbClr val="000000"/>
                </a:solidFill>
                <a:latin typeface="Calibri" pitchFamily="34" charset="0"/>
              </a:rPr>
              <a:t>Bryan ISD</a:t>
            </a:r>
          </a:p>
          <a:p>
            <a:pPr eaLnBrk="1" hangingPunct="1"/>
            <a:r>
              <a:rPr lang="en-US" sz="1800" b="1" dirty="0">
                <a:solidFill>
                  <a:srgbClr val="000000"/>
                </a:solidFill>
                <a:latin typeface="Calibri" pitchFamily="34" charset="0"/>
              </a:rPr>
              <a:t>Bryan, TX</a:t>
            </a:r>
          </a:p>
        </p:txBody>
      </p:sp>
    </p:spTree>
    <p:extLst>
      <p:ext uri="{BB962C8B-B14F-4D97-AF65-F5344CB8AC3E}">
        <p14:creationId xmlns:p14="http://schemas.microsoft.com/office/powerpoint/2010/main" val="39741821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mtClean="0"/>
              <a:t>Positive Feedback</a:t>
            </a:r>
            <a:endParaRPr lang="en-US" dirty="0"/>
          </a:p>
        </p:txBody>
      </p:sp>
      <p:sp>
        <p:nvSpPr>
          <p:cNvPr id="4" name="Content Placeholder 3"/>
          <p:cNvSpPr>
            <a:spLocks noGrp="1"/>
          </p:cNvSpPr>
          <p:nvPr>
            <p:ph sz="half" idx="1"/>
          </p:nvPr>
        </p:nvSpPr>
        <p:spPr/>
        <p:txBody>
          <a:bodyPr/>
          <a:lstStyle/>
          <a:p>
            <a:r>
              <a:rPr lang="en-US" dirty="0" smtClean="0"/>
              <a:t>The initial stimuli causes an increasing reaction from the organism, it is a cascading reaction</a:t>
            </a:r>
            <a:br>
              <a:rPr lang="en-US" dirty="0" smtClean="0"/>
            </a:br>
            <a:endParaRPr lang="en-US" dirty="0" smtClean="0"/>
          </a:p>
          <a:p>
            <a:r>
              <a:rPr lang="en-US" dirty="0" smtClean="0"/>
              <a:t>Each reaction from the organism is stronger then the last</a:t>
            </a:r>
          </a:p>
        </p:txBody>
      </p:sp>
      <p:graphicFrame>
        <p:nvGraphicFramePr>
          <p:cNvPr id="6" name="Content Placeholder 5"/>
          <p:cNvGraphicFramePr>
            <a:graphicFrameLocks noGrp="1"/>
          </p:cNvGraphicFramePr>
          <p:nvPr>
            <p:ph sz="half" idx="2"/>
          </p:nvPr>
        </p:nvGraphicFramePr>
        <p:xfrm>
          <a:off x="5334001" y="1216026"/>
          <a:ext cx="4864100" cy="49371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6"/>
          <p:cNvSpPr/>
          <p:nvPr/>
        </p:nvSpPr>
        <p:spPr>
          <a:xfrm>
            <a:off x="6136319" y="1600201"/>
            <a:ext cx="4107728" cy="461665"/>
          </a:xfrm>
          <a:prstGeom prst="rect">
            <a:avLst/>
          </a:prstGeom>
          <a:noFill/>
        </p:spPr>
        <p:txBody>
          <a:bodyPr wrap="none" lIns="91440" tIns="45720" rIns="91440" bIns="45720">
            <a:spAutoFit/>
          </a:bodyPr>
          <a:lstStyle/>
          <a:p>
            <a:pPr algn="ctr"/>
            <a:r>
              <a:rPr lang="en-US"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Positive Feedback in Childbirth</a:t>
            </a:r>
            <a:endParaRPr lang="en-US"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val="3672457185"/>
      </p:ext>
    </p:extLst>
  </p:cSld>
  <p:clrMapOvr>
    <a:masterClrMapping/>
  </p:clrMapOvr>
  <mc:AlternateContent xmlns:mc="http://schemas.openxmlformats.org/markup-compatibility/2006" xmlns:p14="http://schemas.microsoft.com/office/powerpoint/2010/main">
    <mc:Choice Requires="p14">
      <p:transition spd="slow" p14:dur="2000"/>
    </mc:Choice>
    <mc:Fallback xmlns="" xmlns:mv="urn:schemas-microsoft-com:mac:vml">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6">
                                            <p:graphicEl>
                                              <a:dgm id="{4E8E016C-D0AA-46DD-A672-FDC207C97388}"/>
                                            </p:graphicEl>
                                          </p:spTgt>
                                        </p:tgtEl>
                                        <p:attrNameLst>
                                          <p:attrName>style.visibility</p:attrName>
                                        </p:attrNameLst>
                                      </p:cBhvr>
                                      <p:to>
                                        <p:strVal val="visible"/>
                                      </p:to>
                                    </p:set>
                                    <p:animEffect transition="in" filter="fade">
                                      <p:cBhvr>
                                        <p:cTn id="11" dur="500"/>
                                        <p:tgtEl>
                                          <p:spTgt spid="6">
                                            <p:graphicEl>
                                              <a:dgm id="{4E8E016C-D0AA-46DD-A672-FDC207C97388}"/>
                                            </p:graphic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6">
                                            <p:graphicEl>
                                              <a:dgm id="{0FE3EB55-A71E-49C2-BBEB-DED3CFEB35D2}"/>
                                            </p:graphicEl>
                                          </p:spTgt>
                                        </p:tgtEl>
                                        <p:attrNameLst>
                                          <p:attrName>style.visibility</p:attrName>
                                        </p:attrNameLst>
                                      </p:cBhvr>
                                      <p:to>
                                        <p:strVal val="visible"/>
                                      </p:to>
                                    </p:set>
                                    <p:animEffect transition="in" filter="fade">
                                      <p:cBhvr>
                                        <p:cTn id="16" dur="500"/>
                                        <p:tgtEl>
                                          <p:spTgt spid="6">
                                            <p:graphicEl>
                                              <a:dgm id="{0FE3EB55-A71E-49C2-BBEB-DED3CFEB35D2}"/>
                                            </p:graphic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graphicEl>
                                              <a:dgm id="{5ADFAEA3-0BAE-4ED4-8AA4-BE60ECE89E17}"/>
                                            </p:graphicEl>
                                          </p:spTgt>
                                        </p:tgtEl>
                                        <p:attrNameLst>
                                          <p:attrName>style.visibility</p:attrName>
                                        </p:attrNameLst>
                                      </p:cBhvr>
                                      <p:to>
                                        <p:strVal val="visible"/>
                                      </p:to>
                                    </p:set>
                                    <p:animEffect transition="in" filter="fade">
                                      <p:cBhvr>
                                        <p:cTn id="19" dur="500"/>
                                        <p:tgtEl>
                                          <p:spTgt spid="6">
                                            <p:graphicEl>
                                              <a:dgm id="{5ADFAEA3-0BAE-4ED4-8AA4-BE60ECE89E17}"/>
                                            </p:graphic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6">
                                            <p:graphicEl>
                                              <a:dgm id="{00E7C85C-9A66-49BD-8683-E94F4F706286}"/>
                                            </p:graphicEl>
                                          </p:spTgt>
                                        </p:tgtEl>
                                        <p:attrNameLst>
                                          <p:attrName>style.visibility</p:attrName>
                                        </p:attrNameLst>
                                      </p:cBhvr>
                                      <p:to>
                                        <p:strVal val="visible"/>
                                      </p:to>
                                    </p:set>
                                    <p:animEffect transition="in" filter="fade">
                                      <p:cBhvr>
                                        <p:cTn id="24" dur="500"/>
                                        <p:tgtEl>
                                          <p:spTgt spid="6">
                                            <p:graphicEl>
                                              <a:dgm id="{00E7C85C-9A66-49BD-8683-E94F4F706286}"/>
                                            </p:graphic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6">
                                            <p:graphicEl>
                                              <a:dgm id="{0ECE7532-4A43-45D0-BF9C-3C564EBE407F}"/>
                                            </p:graphicEl>
                                          </p:spTgt>
                                        </p:tgtEl>
                                        <p:attrNameLst>
                                          <p:attrName>style.visibility</p:attrName>
                                        </p:attrNameLst>
                                      </p:cBhvr>
                                      <p:to>
                                        <p:strVal val="visible"/>
                                      </p:to>
                                    </p:set>
                                    <p:animEffect transition="in" filter="fade">
                                      <p:cBhvr>
                                        <p:cTn id="27" dur="500"/>
                                        <p:tgtEl>
                                          <p:spTgt spid="6">
                                            <p:graphicEl>
                                              <a:dgm id="{0ECE7532-4A43-45D0-BF9C-3C564EBE407F}"/>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graphicEl>
                                              <a:dgm id="{C8D96533-3356-40AA-A4F2-2148534D0607}"/>
                                            </p:graphicEl>
                                          </p:spTgt>
                                        </p:tgtEl>
                                        <p:attrNameLst>
                                          <p:attrName>style.visibility</p:attrName>
                                        </p:attrNameLst>
                                      </p:cBhvr>
                                      <p:to>
                                        <p:strVal val="visible"/>
                                      </p:to>
                                    </p:set>
                                    <p:animEffect transition="in" filter="fade">
                                      <p:cBhvr>
                                        <p:cTn id="32" dur="500"/>
                                        <p:tgtEl>
                                          <p:spTgt spid="6">
                                            <p:graphicEl>
                                              <a:dgm id="{C8D96533-3356-40AA-A4F2-2148534D0607}"/>
                                            </p:graphic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6">
                                            <p:graphicEl>
                                              <a:dgm id="{7ACE981A-9840-4777-856D-4C1960B07AB2}"/>
                                            </p:graphicEl>
                                          </p:spTgt>
                                        </p:tgtEl>
                                        <p:attrNameLst>
                                          <p:attrName>style.visibility</p:attrName>
                                        </p:attrNameLst>
                                      </p:cBhvr>
                                      <p:to>
                                        <p:strVal val="visible"/>
                                      </p:to>
                                    </p:set>
                                    <p:animEffect transition="in" filter="fade">
                                      <p:cBhvr>
                                        <p:cTn id="35" dur="500"/>
                                        <p:tgtEl>
                                          <p:spTgt spid="6">
                                            <p:graphicEl>
                                              <a:dgm id="{7ACE981A-9840-4777-856D-4C1960B07AB2}"/>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mtClean="0"/>
              <a:t>Negative Feedback</a:t>
            </a:r>
            <a:endParaRPr lang="en-US" dirty="0"/>
          </a:p>
        </p:txBody>
      </p:sp>
      <p:sp>
        <p:nvSpPr>
          <p:cNvPr id="4" name="Content Placeholder 3"/>
          <p:cNvSpPr>
            <a:spLocks noGrp="1"/>
          </p:cNvSpPr>
          <p:nvPr>
            <p:ph sz="half" idx="1"/>
          </p:nvPr>
        </p:nvSpPr>
        <p:spPr>
          <a:xfrm>
            <a:off x="1981200" y="1676400"/>
            <a:ext cx="4267200" cy="4480560"/>
          </a:xfrm>
        </p:spPr>
        <p:txBody>
          <a:bodyPr/>
          <a:lstStyle/>
          <a:p>
            <a:r>
              <a:rPr lang="en-US" dirty="0" smtClean="0"/>
              <a:t>This is the most common type of feedback mechanism found in living creatures</a:t>
            </a:r>
          </a:p>
          <a:p>
            <a:endParaRPr lang="en-US" dirty="0" smtClean="0"/>
          </a:p>
          <a:p>
            <a:r>
              <a:rPr lang="en-US" dirty="0" smtClean="0"/>
              <a:t>This type of feedback is similar to a thermostat</a:t>
            </a:r>
          </a:p>
        </p:txBody>
      </p:sp>
      <p:graphicFrame>
        <p:nvGraphicFramePr>
          <p:cNvPr id="6" name="Content Placeholder 5"/>
          <p:cNvGraphicFramePr>
            <a:graphicFrameLocks noGrp="1"/>
          </p:cNvGraphicFramePr>
          <p:nvPr>
            <p:ph sz="half" idx="2"/>
          </p:nvPr>
        </p:nvGraphicFramePr>
        <p:xfrm>
          <a:off x="5880100" y="1216026"/>
          <a:ext cx="4483100" cy="49371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81058205"/>
      </p:ext>
    </p:extLst>
  </p:cSld>
  <p:clrMapOvr>
    <a:masterClrMapping/>
  </p:clrMapOvr>
  <mc:AlternateContent xmlns:mc="http://schemas.openxmlformats.org/markup-compatibility/2006" xmlns:p14="http://schemas.microsoft.com/office/powerpoint/2010/main">
    <mc:Choice Requires="p14">
      <p:transition spd="slow" p14:dur="2000"/>
    </mc:Choice>
    <mc:Fallback xmlns="" xmlns:mv="urn:schemas-microsoft-com:mac:vml">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graphicEl>
                                              <a:dgm id="{0F540F06-A9E6-4483-B84B-173EFF11431B}"/>
                                            </p:graphicEl>
                                          </p:spTgt>
                                        </p:tgtEl>
                                        <p:attrNameLst>
                                          <p:attrName>style.visibility</p:attrName>
                                        </p:attrNameLst>
                                      </p:cBhvr>
                                      <p:to>
                                        <p:strVal val="visible"/>
                                      </p:to>
                                    </p:set>
                                    <p:animEffect transition="in" filter="fade">
                                      <p:cBhvr>
                                        <p:cTn id="7" dur="500"/>
                                        <p:tgtEl>
                                          <p:spTgt spid="6">
                                            <p:graphicEl>
                                              <a:dgm id="{0F540F06-A9E6-4483-B84B-173EFF11431B}"/>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graphicEl>
                                              <a:dgm id="{AF6D8019-8558-4C7F-ACD1-8ECDC9E33872}"/>
                                            </p:graphicEl>
                                          </p:spTgt>
                                        </p:tgtEl>
                                        <p:attrNameLst>
                                          <p:attrName>style.visibility</p:attrName>
                                        </p:attrNameLst>
                                      </p:cBhvr>
                                      <p:to>
                                        <p:strVal val="visible"/>
                                      </p:to>
                                    </p:set>
                                    <p:animEffect transition="in" filter="fade">
                                      <p:cBhvr>
                                        <p:cTn id="10" dur="500"/>
                                        <p:tgtEl>
                                          <p:spTgt spid="6">
                                            <p:graphicEl>
                                              <a:dgm id="{AF6D8019-8558-4C7F-ACD1-8ECDC9E33872}"/>
                                            </p:graphic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graphicEl>
                                              <a:dgm id="{2B878A7E-D808-4A44-941C-7BA4BA7EA221}"/>
                                            </p:graphicEl>
                                          </p:spTgt>
                                        </p:tgtEl>
                                        <p:attrNameLst>
                                          <p:attrName>style.visibility</p:attrName>
                                        </p:attrNameLst>
                                      </p:cBhvr>
                                      <p:to>
                                        <p:strVal val="visible"/>
                                      </p:to>
                                    </p:set>
                                    <p:animEffect transition="in" filter="fade">
                                      <p:cBhvr>
                                        <p:cTn id="13" dur="500"/>
                                        <p:tgtEl>
                                          <p:spTgt spid="6">
                                            <p:graphicEl>
                                              <a:dgm id="{2B878A7E-D808-4A44-941C-7BA4BA7EA221}"/>
                                            </p:graphic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6">
                                            <p:graphicEl>
                                              <a:dgm id="{0F5954F1-B03A-48C6-8298-1FAB3DFB8622}"/>
                                            </p:graphicEl>
                                          </p:spTgt>
                                        </p:tgtEl>
                                        <p:attrNameLst>
                                          <p:attrName>style.visibility</p:attrName>
                                        </p:attrNameLst>
                                      </p:cBhvr>
                                      <p:to>
                                        <p:strVal val="visible"/>
                                      </p:to>
                                    </p:set>
                                    <p:animEffect transition="in" filter="fade">
                                      <p:cBhvr>
                                        <p:cTn id="18" dur="500"/>
                                        <p:tgtEl>
                                          <p:spTgt spid="6">
                                            <p:graphicEl>
                                              <a:dgm id="{0F5954F1-B03A-48C6-8298-1FAB3DFB8622}"/>
                                            </p:graphic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graphicEl>
                                              <a:dgm id="{A1EE7AE9-0ABC-4CDC-BDB6-9CDA136598F4}"/>
                                            </p:graphicEl>
                                          </p:spTgt>
                                        </p:tgtEl>
                                        <p:attrNameLst>
                                          <p:attrName>style.visibility</p:attrName>
                                        </p:attrNameLst>
                                      </p:cBhvr>
                                      <p:to>
                                        <p:strVal val="visible"/>
                                      </p:to>
                                    </p:set>
                                    <p:animEffect transition="in" filter="fade">
                                      <p:cBhvr>
                                        <p:cTn id="21" dur="500"/>
                                        <p:tgtEl>
                                          <p:spTgt spid="6">
                                            <p:graphicEl>
                                              <a:dgm id="{A1EE7AE9-0ABC-4CDC-BDB6-9CDA136598F4}"/>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1981200" y="677334"/>
            <a:ext cx="8229600" cy="4525963"/>
          </a:xfrm>
        </p:spPr>
        <p:txBody>
          <a:bodyPr>
            <a:normAutofit/>
          </a:bodyPr>
          <a:lstStyle/>
          <a:p>
            <a:pPr>
              <a:buNone/>
            </a:pPr>
            <a:r>
              <a:rPr lang="en-US" sz="4400" dirty="0"/>
              <a:t>Just </a:t>
            </a:r>
            <a:r>
              <a:rPr lang="en-US" sz="4400" dirty="0"/>
              <a:t>remember that</a:t>
            </a:r>
            <a:r>
              <a:rPr lang="en-US" sz="4400" dirty="0"/>
              <a:t> </a:t>
            </a:r>
          </a:p>
          <a:p>
            <a:r>
              <a:rPr lang="en-US" sz="4400" dirty="0"/>
              <a:t>positive </a:t>
            </a:r>
            <a:r>
              <a:rPr lang="en-US" sz="4400" dirty="0"/>
              <a:t>feedback </a:t>
            </a:r>
            <a:r>
              <a:rPr lang="en-US" sz="4400" dirty="0"/>
              <a:t>mechanisms enhance </a:t>
            </a:r>
            <a:r>
              <a:rPr lang="en-US" sz="4400" dirty="0"/>
              <a:t>the original stimulus</a:t>
            </a:r>
            <a:r>
              <a:rPr lang="en-US" sz="4400" dirty="0"/>
              <a:t> </a:t>
            </a:r>
          </a:p>
          <a:p>
            <a:r>
              <a:rPr lang="en-US" sz="4400" dirty="0"/>
              <a:t>negative </a:t>
            </a:r>
            <a:r>
              <a:rPr lang="en-US" sz="4400" dirty="0"/>
              <a:t>feedback mechanisms inhibit it.</a:t>
            </a:r>
          </a:p>
        </p:txBody>
      </p:sp>
    </p:spTree>
    <p:extLst>
      <p:ext uri="{BB962C8B-B14F-4D97-AF65-F5344CB8AC3E}">
        <p14:creationId xmlns:p14="http://schemas.microsoft.com/office/powerpoint/2010/main" val="12880486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981200" y="1600200"/>
            <a:ext cx="8229600" cy="4829490"/>
          </a:xfrm>
        </p:spPr>
        <p:txBody>
          <a:bodyPr>
            <a:normAutofit/>
          </a:bodyPr>
          <a:lstStyle/>
          <a:p>
            <a:r>
              <a:rPr lang="en-US" sz="4400" b="1" u="sng" dirty="0"/>
              <a:t>Respiratory system</a:t>
            </a:r>
            <a:r>
              <a:rPr lang="en-US" sz="4400" dirty="0"/>
              <a:t>: A high concentration of carbon dioxide in the blood triggers faster breathing. The lungs exhale more frequently, which removes carbon dioxide from the body more quickly</a:t>
            </a:r>
            <a:r>
              <a:rPr lang="en-US" sz="4400" dirty="0"/>
              <a:t>.</a:t>
            </a:r>
          </a:p>
          <a:p>
            <a:endParaRPr lang="en-US" dirty="0" smtClean="0"/>
          </a:p>
        </p:txBody>
      </p:sp>
      <p:sp>
        <p:nvSpPr>
          <p:cNvPr id="7" name="Title 1"/>
          <p:cNvSpPr txBox="1">
            <a:spLocks/>
          </p:cNvSpPr>
          <p:nvPr/>
        </p:nvSpPr>
        <p:spPr>
          <a:xfrm>
            <a:off x="2133600" y="427038"/>
            <a:ext cx="8229600" cy="1143000"/>
          </a:xfrm>
          <a:prstGeom prst="rect">
            <a:avLst/>
          </a:prstGeom>
        </p:spPr>
        <p:txBody>
          <a:bodyPr vert="horz" lIns="91440" tIns="45720" rIns="91440" bIns="45720" rtlCol="0" anchor="ctr">
            <a:normAutofit/>
          </a:bodyPr>
          <a:lstStyle/>
          <a:p>
            <a:pPr algn="ctr" defTabSz="457200">
              <a:spcBef>
                <a:spcPct val="0"/>
              </a:spcBef>
              <a:defRPr/>
            </a:pPr>
            <a:r>
              <a:rPr lang="en-US" sz="4800" b="1">
                <a:latin typeface="+mj-lt"/>
                <a:ea typeface="+mj-ea"/>
                <a:cs typeface="+mj-cs"/>
              </a:rPr>
              <a:t>Examples of Homeostasis </a:t>
            </a:r>
            <a:endParaRPr lang="en-US" sz="4800" b="1" dirty="0">
              <a:latin typeface="+mj-lt"/>
              <a:ea typeface="+mj-ea"/>
              <a:cs typeface="+mj-cs"/>
            </a:endParaRPr>
          </a:p>
        </p:txBody>
      </p:sp>
    </p:spTree>
    <p:extLst>
      <p:ext uri="{BB962C8B-B14F-4D97-AF65-F5344CB8AC3E}">
        <p14:creationId xmlns:p14="http://schemas.microsoft.com/office/powerpoint/2010/main" val="9449151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4800" b="1" u="sng" dirty="0"/>
              <a:t>Excretory system</a:t>
            </a:r>
            <a:r>
              <a:rPr lang="en-US" sz="4800" dirty="0"/>
              <a:t>: A low level of water in the blood triggers retention of water by the kidneys. The kidneys produce more concentrated urine, so less water is lost from the body.</a:t>
            </a:r>
          </a:p>
          <a:p>
            <a:endParaRPr lang="en-US" dirty="0"/>
          </a:p>
        </p:txBody>
      </p:sp>
      <p:sp>
        <p:nvSpPr>
          <p:cNvPr id="4" name="Title 1"/>
          <p:cNvSpPr txBox="1">
            <a:spLocks/>
          </p:cNvSpPr>
          <p:nvPr/>
        </p:nvSpPr>
        <p:spPr>
          <a:xfrm>
            <a:off x="2133600" y="427038"/>
            <a:ext cx="8229600" cy="1143000"/>
          </a:xfrm>
          <a:prstGeom prst="rect">
            <a:avLst/>
          </a:prstGeom>
        </p:spPr>
        <p:txBody>
          <a:bodyPr vert="horz" lIns="91440" tIns="45720" rIns="91440" bIns="45720" rtlCol="0" anchor="ctr">
            <a:normAutofit/>
          </a:bodyPr>
          <a:lstStyle/>
          <a:p>
            <a:pPr algn="ctr" defTabSz="457200">
              <a:spcBef>
                <a:spcPct val="0"/>
              </a:spcBef>
              <a:defRPr/>
            </a:pPr>
            <a:r>
              <a:rPr lang="en-US" sz="4800" b="1">
                <a:latin typeface="+mj-lt"/>
                <a:ea typeface="+mj-ea"/>
                <a:cs typeface="+mj-cs"/>
              </a:rPr>
              <a:t>Examples of Homeostasis </a:t>
            </a:r>
            <a:endParaRPr lang="en-US" sz="4800" b="1" dirty="0">
              <a:latin typeface="+mj-lt"/>
              <a:ea typeface="+mj-ea"/>
              <a:cs typeface="+mj-cs"/>
            </a:endParaRPr>
          </a:p>
        </p:txBody>
      </p:sp>
    </p:spTree>
    <p:extLst>
      <p:ext uri="{BB962C8B-B14F-4D97-AF65-F5344CB8AC3E}">
        <p14:creationId xmlns:p14="http://schemas.microsoft.com/office/powerpoint/2010/main" val="4825010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a:t>Examples of Homeostasis </a:t>
            </a:r>
            <a:endParaRPr lang="en-US" sz="4800" b="1" dirty="0"/>
          </a:p>
        </p:txBody>
      </p:sp>
      <p:sp>
        <p:nvSpPr>
          <p:cNvPr id="3" name="Content Placeholder 2"/>
          <p:cNvSpPr>
            <a:spLocks noGrp="1"/>
          </p:cNvSpPr>
          <p:nvPr>
            <p:ph idx="1"/>
          </p:nvPr>
        </p:nvSpPr>
        <p:spPr>
          <a:xfrm>
            <a:off x="1981200" y="1417639"/>
            <a:ext cx="8229600" cy="4525963"/>
          </a:xfrm>
        </p:spPr>
        <p:txBody>
          <a:bodyPr>
            <a:noAutofit/>
          </a:bodyPr>
          <a:lstStyle/>
          <a:p>
            <a:r>
              <a:rPr lang="en-US" sz="4400" b="1" u="sng" dirty="0"/>
              <a:t>Endocrine system</a:t>
            </a:r>
            <a:r>
              <a:rPr lang="en-US" sz="4400" dirty="0"/>
              <a:t>: A high concentration of sugar in the blood triggers secretion of insulin by an endocrine gland called the pancreas. Insulin is a hormone that helps cells absorb sugar from the blood.</a:t>
            </a:r>
          </a:p>
        </p:txBody>
      </p:sp>
    </p:spTree>
    <p:extLst>
      <p:ext uri="{BB962C8B-B14F-4D97-AF65-F5344CB8AC3E}">
        <p14:creationId xmlns:p14="http://schemas.microsoft.com/office/powerpoint/2010/main" val="48233937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body" idx="1"/>
          </p:nvPr>
        </p:nvSpPr>
        <p:spPr>
          <a:xfrm>
            <a:off x="2057400" y="1371600"/>
            <a:ext cx="8382000" cy="4343400"/>
          </a:xfrm>
        </p:spPr>
        <p:txBody>
          <a:bodyPr/>
          <a:lstStyle/>
          <a:p>
            <a:pPr eaLnBrk="1" hangingPunct="1"/>
            <a:r>
              <a:rPr lang="en-US" dirty="0"/>
              <a:t>A </a:t>
            </a:r>
            <a:r>
              <a:rPr lang="en-US" b="1" dirty="0"/>
              <a:t>negative feedback </a:t>
            </a:r>
            <a:r>
              <a:rPr lang="en-US" dirty="0"/>
              <a:t>loop inhibits a response by reducing the initial stimulus, thus preventing excessive pathway </a:t>
            </a:r>
            <a:r>
              <a:rPr lang="en-US" dirty="0"/>
              <a:t>activity.</a:t>
            </a:r>
            <a:endParaRPr lang="en-US" dirty="0"/>
          </a:p>
          <a:p>
            <a:pPr eaLnBrk="1" hangingPunct="1"/>
            <a:r>
              <a:rPr lang="en-US" b="1" dirty="0"/>
              <a:t>Positive feedback</a:t>
            </a:r>
            <a:r>
              <a:rPr lang="en-US" dirty="0"/>
              <a:t> reinforces a stimulus to produce an even greater </a:t>
            </a:r>
            <a:r>
              <a:rPr lang="en-US" dirty="0"/>
              <a:t>response.</a:t>
            </a:r>
            <a:endParaRPr lang="en-US" dirty="0"/>
          </a:p>
          <a:p>
            <a:pPr eaLnBrk="1" hangingPunct="1"/>
            <a:r>
              <a:rPr lang="en-US" dirty="0"/>
              <a:t>For example, in mammals oxytocin causes the release of milk, causing greater suckling by offspring, which stimulates the release of more </a:t>
            </a:r>
            <a:r>
              <a:rPr lang="en-US" dirty="0"/>
              <a:t>oxytocin. </a:t>
            </a:r>
            <a:endParaRPr lang="en-US" dirty="0"/>
          </a:p>
        </p:txBody>
      </p:sp>
      <p:sp>
        <p:nvSpPr>
          <p:cNvPr id="106501" name="Rectangle 7"/>
          <p:cNvSpPr>
            <a:spLocks noGrp="1" noChangeArrowheads="1"/>
          </p:cNvSpPr>
          <p:nvPr>
            <p:ph type="title"/>
          </p:nvPr>
        </p:nvSpPr>
        <p:spPr>
          <a:xfrm>
            <a:off x="1828800" y="228600"/>
            <a:ext cx="8534400" cy="673100"/>
          </a:xfrm>
          <a:noFill/>
        </p:spPr>
        <p:txBody>
          <a:bodyPr>
            <a:normAutofit fontScale="90000"/>
          </a:bodyPr>
          <a:lstStyle/>
          <a:p>
            <a:pPr eaLnBrk="1" hangingPunct="1"/>
            <a:r>
              <a:rPr lang="en-US" dirty="0">
                <a:solidFill>
                  <a:srgbClr val="FFFFFF"/>
                </a:solidFill>
              </a:rPr>
              <a:t>Feedback Regulation</a:t>
            </a:r>
          </a:p>
        </p:txBody>
      </p:sp>
    </p:spTree>
    <p:extLst>
      <p:ext uri="{BB962C8B-B14F-4D97-AF65-F5344CB8AC3E}">
        <p14:creationId xmlns:p14="http://schemas.microsoft.com/office/powerpoint/2010/main" val="271874094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1394</Words>
  <Application>Microsoft Office PowerPoint</Application>
  <PresentationFormat>Widescreen</PresentationFormat>
  <Paragraphs>157</Paragraphs>
  <Slides>23</Slides>
  <Notes>18</Notes>
  <HiddenSlides>0</HiddenSlides>
  <MMClips>2</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23</vt:i4>
      </vt:variant>
    </vt:vector>
  </HeadingPairs>
  <TitlesOfParts>
    <vt:vector size="31" baseType="lpstr">
      <vt:lpstr>ＭＳ Ｐゴシック</vt:lpstr>
      <vt:lpstr>Arial</vt:lpstr>
      <vt:lpstr>Calibri</vt:lpstr>
      <vt:lpstr>Calibri Light</vt:lpstr>
      <vt:lpstr>Symbol</vt:lpstr>
      <vt:lpstr>Times New Roman</vt:lpstr>
      <vt:lpstr>ヒラギノ角ゴ Pro W3</vt:lpstr>
      <vt:lpstr>Office Theme</vt:lpstr>
      <vt:lpstr>PowerPoint Presentation</vt:lpstr>
      <vt:lpstr>Homeostasis</vt:lpstr>
      <vt:lpstr>Positive Feedback</vt:lpstr>
      <vt:lpstr>Negative Feedback</vt:lpstr>
      <vt:lpstr>PowerPoint Presentation</vt:lpstr>
      <vt:lpstr>PowerPoint Presentation</vt:lpstr>
      <vt:lpstr>PowerPoint Presentation</vt:lpstr>
      <vt:lpstr>Examples of Homeostasis </vt:lpstr>
      <vt:lpstr>Feedback Regulation</vt:lpstr>
      <vt:lpstr>An example of positive feedback</vt:lpstr>
      <vt:lpstr>Insulin and Glucagon: Control of Blood Glucose</vt:lpstr>
      <vt:lpstr>Figure 45.13</vt:lpstr>
      <vt:lpstr>AP Curriculum Framework</vt:lpstr>
      <vt:lpstr>Out of Balance: Diabetes Mellitus</vt:lpstr>
      <vt:lpstr>PowerPoint Presentation</vt:lpstr>
      <vt:lpstr>Action of Insulin</vt:lpstr>
      <vt:lpstr>Insulin &amp; Glucose Regulation</vt:lpstr>
      <vt:lpstr>PowerPoint Presentation</vt:lpstr>
      <vt:lpstr>Homeostasis in blood calcium levels</vt:lpstr>
      <vt:lpstr>Homeostasis In Blood Calcium Levels</vt:lpstr>
      <vt:lpstr>Practice</vt:lpstr>
      <vt:lpstr>Solution</vt:lpstr>
      <vt:lpstr>PowerPoint Presentation</vt:lpstr>
    </vt:vector>
  </TitlesOfParts>
  <Company>Adams14.org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Roman-Wensing, Kayla</dc:creator>
  <cp:lastModifiedBy>Roman-Wensing, Kayla</cp:lastModifiedBy>
  <cp:revision>1</cp:revision>
  <dcterms:created xsi:type="dcterms:W3CDTF">2017-11-22T18:41:10Z</dcterms:created>
  <dcterms:modified xsi:type="dcterms:W3CDTF">2017-11-22T18:41:30Z</dcterms:modified>
</cp:coreProperties>
</file>